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385" r:id="rId2"/>
    <p:sldId id="800" r:id="rId3"/>
    <p:sldId id="787" r:id="rId4"/>
    <p:sldId id="798" r:id="rId5"/>
    <p:sldId id="797" r:id="rId6"/>
    <p:sldId id="790" r:id="rId7"/>
    <p:sldId id="791" r:id="rId8"/>
    <p:sldId id="792" r:id="rId9"/>
    <p:sldId id="793" r:id="rId10"/>
    <p:sldId id="794" r:id="rId11"/>
    <p:sldId id="795" r:id="rId12"/>
    <p:sldId id="796" r:id="rId13"/>
  </p:sldIdLst>
  <p:sldSz cx="12192000" cy="6858000"/>
  <p:notesSz cx="7010400" cy="92964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Aharoni" panose="020B0604020202020204" charset="-7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E7FB"/>
    <a:srgbClr val="D7F3FD"/>
    <a:srgbClr val="DEF4FE"/>
    <a:srgbClr val="E1FDD3"/>
    <a:srgbClr val="FFEFEB"/>
    <a:srgbClr val="FDF2DF"/>
    <a:srgbClr val="FCEDC4"/>
    <a:srgbClr val="FECFC2"/>
    <a:srgbClr val="F55D5D"/>
    <a:srgbClr val="FFF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C323C-1FF6-4D50-B8C8-3B8E194905D7}" type="doc">
      <dgm:prSet loTypeId="urn:microsoft.com/office/officeart/2008/layout/PictureAccentList" loCatId="picture" qsTypeId="urn:microsoft.com/office/officeart/2005/8/quickstyle/simple2" qsCatId="simple" csTypeId="urn:microsoft.com/office/officeart/2005/8/colors/accent5_3" csCatId="accent5" phldr="1"/>
      <dgm:spPr/>
      <dgm:t>
        <a:bodyPr/>
        <a:lstStyle/>
        <a:p>
          <a:endParaRPr lang="es-CO"/>
        </a:p>
      </dgm:t>
    </dgm:pt>
    <dgm:pt modelId="{DD01FBB9-29EF-4D19-A0E6-9C68F01C93E0}">
      <dgm:prSet phldrT="[Texto]"/>
      <dgm:spPr/>
      <dgm:t>
        <a:bodyPr/>
        <a:lstStyle/>
        <a:p>
          <a:r>
            <a:rPr lang="es-CO" b="1" dirty="0"/>
            <a:t>QUIENES CONFORMAN EL SEM </a:t>
          </a:r>
        </a:p>
      </dgm:t>
    </dgm:pt>
    <dgm:pt modelId="{97B0BA3B-D38C-4D05-93D5-64CE72F16BC9}" type="parTrans" cxnId="{1C8CBC10-52BB-434A-ACF0-0A2C8FEF1980}">
      <dgm:prSet/>
      <dgm:spPr/>
      <dgm:t>
        <a:bodyPr/>
        <a:lstStyle/>
        <a:p>
          <a:endParaRPr lang="es-CO"/>
        </a:p>
      </dgm:t>
    </dgm:pt>
    <dgm:pt modelId="{FB724ED7-CC6F-4B50-B958-D20801B025F5}" type="sibTrans" cxnId="{1C8CBC10-52BB-434A-ACF0-0A2C8FEF1980}">
      <dgm:prSet/>
      <dgm:spPr/>
      <dgm:t>
        <a:bodyPr/>
        <a:lstStyle/>
        <a:p>
          <a:endParaRPr lang="es-CO"/>
        </a:p>
      </dgm:t>
    </dgm:pt>
    <dgm:pt modelId="{42D57FF0-8B97-47C1-B52B-163270096D54}">
      <dgm:prSet custT="1"/>
      <dgm:spPr/>
      <dgm:t>
        <a:bodyPr/>
        <a:lstStyle/>
        <a:p>
          <a:r>
            <a:rPr lang="es-CO" sz="1800" b="1" dirty="0">
              <a:latin typeface="Calibri" panose="020F0502020204030204" pitchFamily="34" charset="0"/>
              <a:cs typeface="Calibri" panose="020F0502020204030204" pitchFamily="34" charset="0"/>
            </a:rPr>
            <a:t>La comunidad que debe estar informada, educada, entrenada, actualizada y organizada</a:t>
          </a:r>
          <a:r>
            <a:rPr lang="es-CO" sz="1400" b="1" dirty="0">
              <a:latin typeface="Century Gothic" panose="020B0502020202020204" pitchFamily="34" charset="0"/>
            </a:rPr>
            <a:t>.</a:t>
          </a:r>
          <a:endParaRPr lang="es-CO" sz="1400" b="1" dirty="0"/>
        </a:p>
      </dgm:t>
    </dgm:pt>
    <dgm:pt modelId="{81741AB2-77B3-4ABD-B1B3-ACD7886420CD}" type="parTrans" cxnId="{2BD89194-3EE0-489B-889E-5E1FC60EBCD3}">
      <dgm:prSet/>
      <dgm:spPr/>
      <dgm:t>
        <a:bodyPr/>
        <a:lstStyle/>
        <a:p>
          <a:endParaRPr lang="es-CO"/>
        </a:p>
      </dgm:t>
    </dgm:pt>
    <dgm:pt modelId="{3A02A916-0845-4D26-B804-2FAD937A89EB}" type="sibTrans" cxnId="{2BD89194-3EE0-489B-889E-5E1FC60EBCD3}">
      <dgm:prSet/>
      <dgm:spPr/>
      <dgm:t>
        <a:bodyPr/>
        <a:lstStyle/>
        <a:p>
          <a:endParaRPr lang="es-CO"/>
        </a:p>
      </dgm:t>
    </dgm:pt>
    <dgm:pt modelId="{2E0D6C6F-A735-4F51-ABE5-4F55CA394293}">
      <dgm:prSet custT="1"/>
      <dgm:spPr/>
      <dgm:t>
        <a:bodyPr/>
        <a:lstStyle/>
        <a:p>
          <a:r>
            <a:rPr lang="es-CO" sz="1800" b="1" dirty="0">
              <a:latin typeface="Calibri" panose="020F0502020204030204" pitchFamily="34" charset="0"/>
              <a:cs typeface="Calibri" panose="020F0502020204030204" pitchFamily="34" charset="0"/>
            </a:rPr>
            <a:t>Entidades de transporte especial de pacientes habilitados en APH de la red publica y privada.</a:t>
          </a:r>
        </a:p>
      </dgm:t>
    </dgm:pt>
    <dgm:pt modelId="{B8AFB04B-B457-4042-B1DD-0A02B9B3688E}" type="parTrans" cxnId="{68C189AE-4C9F-415C-82ED-1822CD3F61CD}">
      <dgm:prSet/>
      <dgm:spPr/>
      <dgm:t>
        <a:bodyPr/>
        <a:lstStyle/>
        <a:p>
          <a:endParaRPr lang="es-CO"/>
        </a:p>
      </dgm:t>
    </dgm:pt>
    <dgm:pt modelId="{5AE2F4AD-8ABB-413C-9868-E0FA2822941A}" type="sibTrans" cxnId="{68C189AE-4C9F-415C-82ED-1822CD3F61CD}">
      <dgm:prSet/>
      <dgm:spPr/>
      <dgm:t>
        <a:bodyPr/>
        <a:lstStyle/>
        <a:p>
          <a:endParaRPr lang="es-CO"/>
        </a:p>
      </dgm:t>
    </dgm:pt>
    <dgm:pt modelId="{DC2B25B4-15E9-48A1-A6A8-CE43D971C81C}">
      <dgm:prSet custT="1"/>
      <dgm:spPr/>
      <dgm:t>
        <a:bodyPr/>
        <a:lstStyle/>
        <a:p>
          <a:r>
            <a:rPr lang="es-CO" sz="1800" b="1" dirty="0">
              <a:latin typeface="Calibri" panose="020F0502020204030204" pitchFamily="34" charset="0"/>
              <a:cs typeface="Calibri" panose="020F0502020204030204" pitchFamily="34" charset="0"/>
            </a:rPr>
            <a:t>Hospitales y clínicas de diferentes niveles de atención y de complejidad.</a:t>
          </a:r>
        </a:p>
      </dgm:t>
    </dgm:pt>
    <dgm:pt modelId="{64958D13-C1C6-4335-B95A-82AF7B58C424}" type="parTrans" cxnId="{A1D31EE3-901A-4327-9746-DB2759DFF15F}">
      <dgm:prSet/>
      <dgm:spPr/>
      <dgm:t>
        <a:bodyPr/>
        <a:lstStyle/>
        <a:p>
          <a:endParaRPr lang="es-CO"/>
        </a:p>
      </dgm:t>
    </dgm:pt>
    <dgm:pt modelId="{4AFB5CC0-4611-46F5-B004-B33CC56E36D6}" type="sibTrans" cxnId="{A1D31EE3-901A-4327-9746-DB2759DFF15F}">
      <dgm:prSet/>
      <dgm:spPr/>
      <dgm:t>
        <a:bodyPr/>
        <a:lstStyle/>
        <a:p>
          <a:endParaRPr lang="es-CO"/>
        </a:p>
      </dgm:t>
    </dgm:pt>
    <dgm:pt modelId="{36019DEC-2A98-4685-A22F-CE6229A8453C}">
      <dgm:prSet custT="1"/>
      <dgm:spPr/>
      <dgm:t>
        <a:bodyPr/>
        <a:lstStyle/>
        <a:p>
          <a:r>
            <a:rPr lang="es-CO" sz="1800" b="1" dirty="0">
              <a:latin typeface="Calibri" panose="020F0502020204030204" pitchFamily="34" charset="0"/>
              <a:cs typeface="Calibri" panose="020F0502020204030204" pitchFamily="34" charset="0"/>
            </a:rPr>
            <a:t>Las aseguradoras del sistema EAPB Contributivo y Subsidiado, SOAT, ARL </a:t>
          </a:r>
        </a:p>
      </dgm:t>
    </dgm:pt>
    <dgm:pt modelId="{3DA0E314-A103-467F-8C42-4AC5693D41B3}" type="parTrans" cxnId="{7CBDAE94-60C4-44A5-89BF-990C0FE875F0}">
      <dgm:prSet/>
      <dgm:spPr/>
      <dgm:t>
        <a:bodyPr/>
        <a:lstStyle/>
        <a:p>
          <a:endParaRPr lang="es-CO"/>
        </a:p>
      </dgm:t>
    </dgm:pt>
    <dgm:pt modelId="{C6975D6E-FDAC-4772-9106-C97F5688271C}" type="sibTrans" cxnId="{7CBDAE94-60C4-44A5-89BF-990C0FE875F0}">
      <dgm:prSet/>
      <dgm:spPr/>
      <dgm:t>
        <a:bodyPr/>
        <a:lstStyle/>
        <a:p>
          <a:endParaRPr lang="es-CO"/>
        </a:p>
      </dgm:t>
    </dgm:pt>
    <dgm:pt modelId="{D28171BC-DB07-4BFC-B405-510D4F739005}">
      <dgm:prSet custT="1"/>
      <dgm:spPr/>
      <dgm:t>
        <a:bodyPr/>
        <a:lstStyle/>
        <a:p>
          <a:r>
            <a:rPr lang="es-CO" sz="1800" b="1" dirty="0">
              <a:latin typeface="Calibri" panose="020F0502020204030204" pitchFamily="34" charset="0"/>
              <a:cs typeface="Calibri" panose="020F0502020204030204" pitchFamily="34" charset="0"/>
            </a:rPr>
            <a:t>La Secretaria Municipal de Salud, atreves del SEM  realizara la coordinación </a:t>
          </a:r>
        </a:p>
      </dgm:t>
    </dgm:pt>
    <dgm:pt modelId="{529BAC76-EC6B-442C-8A12-6F44EA63495A}" type="parTrans" cxnId="{B3672702-B105-4A7E-98DB-1E40FF54F54A}">
      <dgm:prSet/>
      <dgm:spPr/>
      <dgm:t>
        <a:bodyPr/>
        <a:lstStyle/>
        <a:p>
          <a:endParaRPr lang="es-CO"/>
        </a:p>
      </dgm:t>
    </dgm:pt>
    <dgm:pt modelId="{7991F790-795C-4247-81E2-9FBB6CF17FAF}" type="sibTrans" cxnId="{B3672702-B105-4A7E-98DB-1E40FF54F54A}">
      <dgm:prSet/>
      <dgm:spPr/>
      <dgm:t>
        <a:bodyPr/>
        <a:lstStyle/>
        <a:p>
          <a:endParaRPr lang="es-CO"/>
        </a:p>
      </dgm:t>
    </dgm:pt>
    <dgm:pt modelId="{E2ED50CE-B902-4006-92BB-F6F682DEDE87}" type="pres">
      <dgm:prSet presAssocID="{B0DC323C-1FF6-4D50-B8C8-3B8E194905D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67FF8B-A718-40DD-83E9-D90D59AFB71C}" type="pres">
      <dgm:prSet presAssocID="{DD01FBB9-29EF-4D19-A0E6-9C68F01C93E0}" presName="root" presStyleCnt="0">
        <dgm:presLayoutVars>
          <dgm:chMax/>
          <dgm:chPref val="4"/>
        </dgm:presLayoutVars>
      </dgm:prSet>
      <dgm:spPr/>
    </dgm:pt>
    <dgm:pt modelId="{42F92628-E177-406C-A9ED-187BC7660D8D}" type="pres">
      <dgm:prSet presAssocID="{DD01FBB9-29EF-4D19-A0E6-9C68F01C93E0}" presName="rootComposite" presStyleCnt="0">
        <dgm:presLayoutVars/>
      </dgm:prSet>
      <dgm:spPr/>
    </dgm:pt>
    <dgm:pt modelId="{68704B19-2838-42F2-9DDE-DB2F36693B3B}" type="pres">
      <dgm:prSet presAssocID="{DD01FBB9-29EF-4D19-A0E6-9C68F01C93E0}" presName="rootText" presStyleLbl="node0" presStyleIdx="0" presStyleCnt="1" custScaleX="124621" custScaleY="115829" custLinFactNeighborX="-4297" custLinFactNeighborY="0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7AB51FB0-0FAE-49D2-BEDC-330E981D9CA5}" type="pres">
      <dgm:prSet presAssocID="{DD01FBB9-29EF-4D19-A0E6-9C68F01C93E0}" presName="childShape" presStyleCnt="0">
        <dgm:presLayoutVars>
          <dgm:chMax val="0"/>
          <dgm:chPref val="0"/>
        </dgm:presLayoutVars>
      </dgm:prSet>
      <dgm:spPr/>
    </dgm:pt>
    <dgm:pt modelId="{C759E725-21B3-4265-9415-86A2789FBD92}" type="pres">
      <dgm:prSet presAssocID="{42D57FF0-8B97-47C1-B52B-163270096D54}" presName="childComposite" presStyleCnt="0">
        <dgm:presLayoutVars>
          <dgm:chMax val="0"/>
          <dgm:chPref val="0"/>
        </dgm:presLayoutVars>
      </dgm:prSet>
      <dgm:spPr/>
    </dgm:pt>
    <dgm:pt modelId="{4A46CF88-36F4-49FE-96D6-1D6F5DA6DB98}" type="pres">
      <dgm:prSet presAssocID="{42D57FF0-8B97-47C1-B52B-163270096D54}" presName="Image" presStyleLbl="node1" presStyleIdx="0" presStyleCnt="5" custLinFactNeighborX="-79774" custLinFactNeighborY="-3607"/>
      <dgm:spPr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</dgm:spPr>
    </dgm:pt>
    <dgm:pt modelId="{B6A51003-A992-4061-BFA8-62DAC61EEA17}" type="pres">
      <dgm:prSet presAssocID="{42D57FF0-8B97-47C1-B52B-163270096D54}" presName="childText" presStyleLbl="lnNode1" presStyleIdx="0" presStyleCnt="5" custScaleX="1249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F3FE2F-DB39-4EA9-9E45-4ACD0B8FDB50}" type="pres">
      <dgm:prSet presAssocID="{2E0D6C6F-A735-4F51-ABE5-4F55CA394293}" presName="childComposite" presStyleCnt="0">
        <dgm:presLayoutVars>
          <dgm:chMax val="0"/>
          <dgm:chPref val="0"/>
        </dgm:presLayoutVars>
      </dgm:prSet>
      <dgm:spPr/>
    </dgm:pt>
    <dgm:pt modelId="{1B8FE37C-5645-4535-AABB-00550B00F57E}" type="pres">
      <dgm:prSet presAssocID="{2E0D6C6F-A735-4F51-ABE5-4F55CA394293}" presName="Image" presStyleLbl="node1" presStyleIdx="1" presStyleCnt="5" custScaleY="100769" custLinFactNeighborX="-78138" custLinFactNeighborY="-1960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EE06662F-A5BB-4705-BA6F-9D952B00F758}" type="pres">
      <dgm:prSet presAssocID="{2E0D6C6F-A735-4F51-ABE5-4F55CA394293}" presName="childText" presStyleLbl="lnNode1" presStyleIdx="1" presStyleCnt="5" custScaleX="125472" custScaleY="103319" custLinFactNeighborX="1160" custLinFactNeighborY="-6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871722-C126-496C-8DF7-029E838D9DCA}" type="pres">
      <dgm:prSet presAssocID="{DC2B25B4-15E9-48A1-A6A8-CE43D971C81C}" presName="childComposite" presStyleCnt="0">
        <dgm:presLayoutVars>
          <dgm:chMax val="0"/>
          <dgm:chPref val="0"/>
        </dgm:presLayoutVars>
      </dgm:prSet>
      <dgm:spPr/>
    </dgm:pt>
    <dgm:pt modelId="{1F727C02-C5B8-4446-BFD2-15518AB9EEB6}" type="pres">
      <dgm:prSet presAssocID="{DC2B25B4-15E9-48A1-A6A8-CE43D971C81C}" presName="Image" presStyleLbl="node1" presStyleIdx="2" presStyleCnt="5" custLinFactNeighborX="-75246" custLinFactNeighborY="-1083"/>
      <dgm:spPr>
        <a:blipFill rotWithShape="1">
          <a:blip xmlns:r="http://schemas.openxmlformats.org/officeDocument/2006/relationships" r:embed="rId3"/>
          <a:srcRect/>
          <a:stretch>
            <a:fillRect l="-40000" r="-40000"/>
          </a:stretch>
        </a:blipFill>
      </dgm:spPr>
    </dgm:pt>
    <dgm:pt modelId="{8216FCFE-3539-49B4-90A6-906B78B5B2B1}" type="pres">
      <dgm:prSet presAssocID="{DC2B25B4-15E9-48A1-A6A8-CE43D971C81C}" presName="childText" presStyleLbl="lnNode1" presStyleIdx="2" presStyleCnt="5" custScaleX="126460" custScaleY="97567" custLinFactNeighborX="1169" custLinFactNeighborY="-10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1CC92E-A6A0-41B5-B684-D9FBDCE3B2AD}" type="pres">
      <dgm:prSet presAssocID="{36019DEC-2A98-4685-A22F-CE6229A8453C}" presName="childComposite" presStyleCnt="0">
        <dgm:presLayoutVars>
          <dgm:chMax val="0"/>
          <dgm:chPref val="0"/>
        </dgm:presLayoutVars>
      </dgm:prSet>
      <dgm:spPr/>
    </dgm:pt>
    <dgm:pt modelId="{C1261BDA-0B18-4897-9D1B-43DE4FBAA308}" type="pres">
      <dgm:prSet presAssocID="{36019DEC-2A98-4685-A22F-CE6229A8453C}" presName="Image" presStyleLbl="node1" presStyleIdx="3" presStyleCnt="5" custLinFactNeighborX="-80389" custLinFactNeighborY="1839"/>
      <dgm:spPr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</dgm:spPr>
    </dgm:pt>
    <dgm:pt modelId="{82B8996D-87F5-4404-A3D9-0226142B8ED2}" type="pres">
      <dgm:prSet presAssocID="{36019DEC-2A98-4685-A22F-CE6229A8453C}" presName="childText" presStyleLbl="lnNode1" presStyleIdx="3" presStyleCnt="5" custScaleX="1247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586584-F7DC-4AE2-9B8F-CCEBEAA86FA3}" type="pres">
      <dgm:prSet presAssocID="{D28171BC-DB07-4BFC-B405-510D4F739005}" presName="childComposite" presStyleCnt="0">
        <dgm:presLayoutVars>
          <dgm:chMax val="0"/>
          <dgm:chPref val="0"/>
        </dgm:presLayoutVars>
      </dgm:prSet>
      <dgm:spPr/>
    </dgm:pt>
    <dgm:pt modelId="{3DBDE25E-CA0D-4DDE-ABDB-BBDD388AA0B0}" type="pres">
      <dgm:prSet presAssocID="{D28171BC-DB07-4BFC-B405-510D4F739005}" presName="Image" presStyleLbl="node1" presStyleIdx="4" presStyleCnt="5" custLinFactNeighborX="-79912" custLinFactNeighborY="4761"/>
      <dgm:spPr>
        <a:blipFill rotWithShape="1">
          <a:blip xmlns:r="http://schemas.openxmlformats.org/officeDocument/2006/relationships" r:embed="rId5"/>
          <a:srcRect/>
          <a:stretch>
            <a:fillRect l="-17000" r="-17000"/>
          </a:stretch>
        </a:blipFill>
      </dgm:spPr>
    </dgm:pt>
    <dgm:pt modelId="{9C63F762-590B-4946-8011-9B6BFF3D4EFB}" type="pres">
      <dgm:prSet presAssocID="{D28171BC-DB07-4BFC-B405-510D4F739005}" presName="childText" presStyleLbl="lnNode1" presStyleIdx="4" presStyleCnt="5" custScaleX="1248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AD544FF-E190-4606-BC5B-B9D753AB120C}" type="presOf" srcId="{B0DC323C-1FF6-4D50-B8C8-3B8E194905D7}" destId="{E2ED50CE-B902-4006-92BB-F6F682DEDE87}" srcOrd="0" destOrd="0" presId="urn:microsoft.com/office/officeart/2008/layout/PictureAccentList"/>
    <dgm:cxn modelId="{68C189AE-4C9F-415C-82ED-1822CD3F61CD}" srcId="{DD01FBB9-29EF-4D19-A0E6-9C68F01C93E0}" destId="{2E0D6C6F-A735-4F51-ABE5-4F55CA394293}" srcOrd="1" destOrd="0" parTransId="{B8AFB04B-B457-4042-B1DD-0A02B9B3688E}" sibTransId="{5AE2F4AD-8ABB-413C-9868-E0FA2822941A}"/>
    <dgm:cxn modelId="{A340EB49-F994-4C11-B274-079746F67CC0}" type="presOf" srcId="{D28171BC-DB07-4BFC-B405-510D4F739005}" destId="{9C63F762-590B-4946-8011-9B6BFF3D4EFB}" srcOrd="0" destOrd="0" presId="urn:microsoft.com/office/officeart/2008/layout/PictureAccentList"/>
    <dgm:cxn modelId="{1C8CBC10-52BB-434A-ACF0-0A2C8FEF1980}" srcId="{B0DC323C-1FF6-4D50-B8C8-3B8E194905D7}" destId="{DD01FBB9-29EF-4D19-A0E6-9C68F01C93E0}" srcOrd="0" destOrd="0" parTransId="{97B0BA3B-D38C-4D05-93D5-64CE72F16BC9}" sibTransId="{FB724ED7-CC6F-4B50-B958-D20801B025F5}"/>
    <dgm:cxn modelId="{F17D8422-1D64-43F0-96C9-9067FE0F2BB7}" type="presOf" srcId="{DD01FBB9-29EF-4D19-A0E6-9C68F01C93E0}" destId="{68704B19-2838-42F2-9DDE-DB2F36693B3B}" srcOrd="0" destOrd="0" presId="urn:microsoft.com/office/officeart/2008/layout/PictureAccentList"/>
    <dgm:cxn modelId="{B3672702-B105-4A7E-98DB-1E40FF54F54A}" srcId="{DD01FBB9-29EF-4D19-A0E6-9C68F01C93E0}" destId="{D28171BC-DB07-4BFC-B405-510D4F739005}" srcOrd="4" destOrd="0" parTransId="{529BAC76-EC6B-442C-8A12-6F44EA63495A}" sibTransId="{7991F790-795C-4247-81E2-9FBB6CF17FAF}"/>
    <dgm:cxn modelId="{A1D31EE3-901A-4327-9746-DB2759DFF15F}" srcId="{DD01FBB9-29EF-4D19-A0E6-9C68F01C93E0}" destId="{DC2B25B4-15E9-48A1-A6A8-CE43D971C81C}" srcOrd="2" destOrd="0" parTransId="{64958D13-C1C6-4335-B95A-82AF7B58C424}" sibTransId="{4AFB5CC0-4611-46F5-B004-B33CC56E36D6}"/>
    <dgm:cxn modelId="{D0FD9A55-FB6A-4BBD-8759-DAC446C8631D}" type="presOf" srcId="{42D57FF0-8B97-47C1-B52B-163270096D54}" destId="{B6A51003-A992-4061-BFA8-62DAC61EEA17}" srcOrd="0" destOrd="0" presId="urn:microsoft.com/office/officeart/2008/layout/PictureAccentList"/>
    <dgm:cxn modelId="{2BD89194-3EE0-489B-889E-5E1FC60EBCD3}" srcId="{DD01FBB9-29EF-4D19-A0E6-9C68F01C93E0}" destId="{42D57FF0-8B97-47C1-B52B-163270096D54}" srcOrd="0" destOrd="0" parTransId="{81741AB2-77B3-4ABD-B1B3-ACD7886420CD}" sibTransId="{3A02A916-0845-4D26-B804-2FAD937A89EB}"/>
    <dgm:cxn modelId="{0A2A71D9-C7E2-4FF4-88D5-78E05E23CDA8}" type="presOf" srcId="{2E0D6C6F-A735-4F51-ABE5-4F55CA394293}" destId="{EE06662F-A5BB-4705-BA6F-9D952B00F758}" srcOrd="0" destOrd="0" presId="urn:microsoft.com/office/officeart/2008/layout/PictureAccentList"/>
    <dgm:cxn modelId="{7CBDAE94-60C4-44A5-89BF-990C0FE875F0}" srcId="{DD01FBB9-29EF-4D19-A0E6-9C68F01C93E0}" destId="{36019DEC-2A98-4685-A22F-CE6229A8453C}" srcOrd="3" destOrd="0" parTransId="{3DA0E314-A103-467F-8C42-4AC5693D41B3}" sibTransId="{C6975D6E-FDAC-4772-9106-C97F5688271C}"/>
    <dgm:cxn modelId="{ED264979-E0EB-4F5F-8D3B-912B80B8E015}" type="presOf" srcId="{DC2B25B4-15E9-48A1-A6A8-CE43D971C81C}" destId="{8216FCFE-3539-49B4-90A6-906B78B5B2B1}" srcOrd="0" destOrd="0" presId="urn:microsoft.com/office/officeart/2008/layout/PictureAccentList"/>
    <dgm:cxn modelId="{1DA075D4-6806-44C0-83CE-AA207005B7DF}" type="presOf" srcId="{36019DEC-2A98-4685-A22F-CE6229A8453C}" destId="{82B8996D-87F5-4404-A3D9-0226142B8ED2}" srcOrd="0" destOrd="0" presId="urn:microsoft.com/office/officeart/2008/layout/PictureAccentList"/>
    <dgm:cxn modelId="{AA0B665C-8A1F-475B-BBE1-0067261B1136}" type="presParOf" srcId="{E2ED50CE-B902-4006-92BB-F6F682DEDE87}" destId="{2C67FF8B-A718-40DD-83E9-D90D59AFB71C}" srcOrd="0" destOrd="0" presId="urn:microsoft.com/office/officeart/2008/layout/PictureAccentList"/>
    <dgm:cxn modelId="{55097CDC-F92F-4589-AF0A-677C13BEA153}" type="presParOf" srcId="{2C67FF8B-A718-40DD-83E9-D90D59AFB71C}" destId="{42F92628-E177-406C-A9ED-187BC7660D8D}" srcOrd="0" destOrd="0" presId="urn:microsoft.com/office/officeart/2008/layout/PictureAccentList"/>
    <dgm:cxn modelId="{DF68F200-0BBB-4CED-BF5F-AC4FAC47841C}" type="presParOf" srcId="{42F92628-E177-406C-A9ED-187BC7660D8D}" destId="{68704B19-2838-42F2-9DDE-DB2F36693B3B}" srcOrd="0" destOrd="0" presId="urn:microsoft.com/office/officeart/2008/layout/PictureAccentList"/>
    <dgm:cxn modelId="{4408AC68-0F12-4BA3-837A-10C225DDB10F}" type="presParOf" srcId="{2C67FF8B-A718-40DD-83E9-D90D59AFB71C}" destId="{7AB51FB0-0FAE-49D2-BEDC-330E981D9CA5}" srcOrd="1" destOrd="0" presId="urn:microsoft.com/office/officeart/2008/layout/PictureAccentList"/>
    <dgm:cxn modelId="{29E35E21-47B4-4CE4-9825-5FAE8794CAE6}" type="presParOf" srcId="{7AB51FB0-0FAE-49D2-BEDC-330E981D9CA5}" destId="{C759E725-21B3-4265-9415-86A2789FBD92}" srcOrd="0" destOrd="0" presId="urn:microsoft.com/office/officeart/2008/layout/PictureAccentList"/>
    <dgm:cxn modelId="{BF146011-DBA2-43A0-BC6A-0CD5787CFE06}" type="presParOf" srcId="{C759E725-21B3-4265-9415-86A2789FBD92}" destId="{4A46CF88-36F4-49FE-96D6-1D6F5DA6DB98}" srcOrd="0" destOrd="0" presId="urn:microsoft.com/office/officeart/2008/layout/PictureAccentList"/>
    <dgm:cxn modelId="{C5FDCF0F-DE75-467A-BFA8-A6A223A04C07}" type="presParOf" srcId="{C759E725-21B3-4265-9415-86A2789FBD92}" destId="{B6A51003-A992-4061-BFA8-62DAC61EEA17}" srcOrd="1" destOrd="0" presId="urn:microsoft.com/office/officeart/2008/layout/PictureAccentList"/>
    <dgm:cxn modelId="{C11ACD2F-C176-45CF-846F-70EFDA278C4B}" type="presParOf" srcId="{7AB51FB0-0FAE-49D2-BEDC-330E981D9CA5}" destId="{8DF3FE2F-DB39-4EA9-9E45-4ACD0B8FDB50}" srcOrd="1" destOrd="0" presId="urn:microsoft.com/office/officeart/2008/layout/PictureAccentList"/>
    <dgm:cxn modelId="{72548713-1DD7-415A-BCDA-A082BB5E6480}" type="presParOf" srcId="{8DF3FE2F-DB39-4EA9-9E45-4ACD0B8FDB50}" destId="{1B8FE37C-5645-4535-AABB-00550B00F57E}" srcOrd="0" destOrd="0" presId="urn:microsoft.com/office/officeart/2008/layout/PictureAccentList"/>
    <dgm:cxn modelId="{4A956B10-6962-4A0B-8E4F-E11BB70105DB}" type="presParOf" srcId="{8DF3FE2F-DB39-4EA9-9E45-4ACD0B8FDB50}" destId="{EE06662F-A5BB-4705-BA6F-9D952B00F758}" srcOrd="1" destOrd="0" presId="urn:microsoft.com/office/officeart/2008/layout/PictureAccentList"/>
    <dgm:cxn modelId="{DDA4373B-42C2-4585-A8D5-3CD7E95A9FB6}" type="presParOf" srcId="{7AB51FB0-0FAE-49D2-BEDC-330E981D9CA5}" destId="{4C871722-C126-496C-8DF7-029E838D9DCA}" srcOrd="2" destOrd="0" presId="urn:microsoft.com/office/officeart/2008/layout/PictureAccentList"/>
    <dgm:cxn modelId="{8F3BAB27-F5E2-4BEB-A52B-C32702DC9BE4}" type="presParOf" srcId="{4C871722-C126-496C-8DF7-029E838D9DCA}" destId="{1F727C02-C5B8-4446-BFD2-15518AB9EEB6}" srcOrd="0" destOrd="0" presId="urn:microsoft.com/office/officeart/2008/layout/PictureAccentList"/>
    <dgm:cxn modelId="{E5BD283D-98FF-476C-BFA8-57CD1F6AF791}" type="presParOf" srcId="{4C871722-C126-496C-8DF7-029E838D9DCA}" destId="{8216FCFE-3539-49B4-90A6-906B78B5B2B1}" srcOrd="1" destOrd="0" presId="urn:microsoft.com/office/officeart/2008/layout/PictureAccentList"/>
    <dgm:cxn modelId="{5B69EB9E-F55F-425C-A0CD-E6857B94290A}" type="presParOf" srcId="{7AB51FB0-0FAE-49D2-BEDC-330E981D9CA5}" destId="{B51CC92E-A6A0-41B5-B684-D9FBDCE3B2AD}" srcOrd="3" destOrd="0" presId="urn:microsoft.com/office/officeart/2008/layout/PictureAccentList"/>
    <dgm:cxn modelId="{BEA57016-E8EF-4574-A84F-320FF206B713}" type="presParOf" srcId="{B51CC92E-A6A0-41B5-B684-D9FBDCE3B2AD}" destId="{C1261BDA-0B18-4897-9D1B-43DE4FBAA308}" srcOrd="0" destOrd="0" presId="urn:microsoft.com/office/officeart/2008/layout/PictureAccentList"/>
    <dgm:cxn modelId="{A1180316-C654-4D0C-818C-6FE69E797D97}" type="presParOf" srcId="{B51CC92E-A6A0-41B5-B684-D9FBDCE3B2AD}" destId="{82B8996D-87F5-4404-A3D9-0226142B8ED2}" srcOrd="1" destOrd="0" presId="urn:microsoft.com/office/officeart/2008/layout/PictureAccentList"/>
    <dgm:cxn modelId="{9D79966E-E128-4CC2-B93B-54C12F4F23CA}" type="presParOf" srcId="{7AB51FB0-0FAE-49D2-BEDC-330E981D9CA5}" destId="{EB586584-F7DC-4AE2-9B8F-CCEBEAA86FA3}" srcOrd="4" destOrd="0" presId="urn:microsoft.com/office/officeart/2008/layout/PictureAccentList"/>
    <dgm:cxn modelId="{A08F889B-4FD6-44F4-9616-A0195E5A253C}" type="presParOf" srcId="{EB586584-F7DC-4AE2-9B8F-CCEBEAA86FA3}" destId="{3DBDE25E-CA0D-4DDE-ABDB-BBDD388AA0B0}" srcOrd="0" destOrd="0" presId="urn:microsoft.com/office/officeart/2008/layout/PictureAccentList"/>
    <dgm:cxn modelId="{2511E5A4-2C35-43E9-818C-E188DFAEBDC5}" type="presParOf" srcId="{EB586584-F7DC-4AE2-9B8F-CCEBEAA86FA3}" destId="{9C63F762-590B-4946-8011-9B6BFF3D4EF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0E05B5-9956-4116-97A8-DBA2BA91E723}" type="doc">
      <dgm:prSet loTypeId="urn:microsoft.com/office/officeart/2005/8/layout/b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A136D6E8-0044-4350-8FB8-C4449D0CDD95}">
      <dgm:prSet phldrT="[Texto]" custT="1"/>
      <dgm:spPr/>
      <dgm:t>
        <a:bodyPr/>
        <a:lstStyle/>
        <a:p>
          <a:r>
            <a:rPr lang="es-CO" sz="1100" dirty="0"/>
            <a:t>El primer respondiente informa al 123, contesta el radioperador  de policía nacional, quien enruta la llamada </a:t>
          </a:r>
        </a:p>
      </dgm:t>
    </dgm:pt>
    <dgm:pt modelId="{19093E3B-9BED-40F3-9877-07350878F705}" type="parTrans" cxnId="{7F899AB2-02E5-4897-A2EC-AAFDDEF51BFF}">
      <dgm:prSet/>
      <dgm:spPr/>
      <dgm:t>
        <a:bodyPr/>
        <a:lstStyle/>
        <a:p>
          <a:endParaRPr lang="es-CO"/>
        </a:p>
      </dgm:t>
    </dgm:pt>
    <dgm:pt modelId="{7FE9727B-4A24-468D-A9EC-32A561BE8B49}" type="sibTrans" cxnId="{7F899AB2-02E5-4897-A2EC-AAFDDEF51BFF}">
      <dgm:prSet/>
      <dgm:spPr/>
      <dgm:t>
        <a:bodyPr/>
        <a:lstStyle/>
        <a:p>
          <a:endParaRPr lang="es-CO"/>
        </a:p>
      </dgm:t>
    </dgm:pt>
    <dgm:pt modelId="{60B1D741-AB9C-44D0-A559-00FD9739CF6B}">
      <dgm:prSet phldrT="[Texto]" custT="1"/>
      <dgm:spPr/>
      <dgm:t>
        <a:bodyPr/>
        <a:lstStyle/>
        <a:p>
          <a:r>
            <a:rPr lang="es-CO" sz="1100" dirty="0"/>
            <a:t>La plataforma automáticamente localiza  ambulancia mas cercana, por medio de radio se comunica con tripulación del vehículo asignado. </a:t>
          </a:r>
        </a:p>
      </dgm:t>
    </dgm:pt>
    <dgm:pt modelId="{EEFB07E2-D27E-4739-BFF4-3DA540F160FD}" type="parTrans" cxnId="{92C8E293-431C-4D64-8C63-6EDB768DD657}">
      <dgm:prSet/>
      <dgm:spPr/>
      <dgm:t>
        <a:bodyPr/>
        <a:lstStyle/>
        <a:p>
          <a:endParaRPr lang="es-CO"/>
        </a:p>
      </dgm:t>
    </dgm:pt>
    <dgm:pt modelId="{67D6E5EF-A2CB-428B-A630-976921313C30}" type="sibTrans" cxnId="{92C8E293-431C-4D64-8C63-6EDB768DD657}">
      <dgm:prSet/>
      <dgm:spPr/>
      <dgm:t>
        <a:bodyPr/>
        <a:lstStyle/>
        <a:p>
          <a:endParaRPr lang="es-CO"/>
        </a:p>
      </dgm:t>
    </dgm:pt>
    <dgm:pt modelId="{71611EB5-F10B-4A12-9C0B-FD33BD27BBC6}">
      <dgm:prSet phldrT="[Texto]" custT="1"/>
      <dgm:spPr/>
      <dgm:t>
        <a:bodyPr/>
        <a:lstStyle/>
        <a:p>
          <a:r>
            <a:rPr lang="es-CO" sz="1100" dirty="0"/>
            <a:t>La plataforma genera el código regulador de la atención pre hospitalaria </a:t>
          </a:r>
        </a:p>
      </dgm:t>
    </dgm:pt>
    <dgm:pt modelId="{FEC73898-888D-4CF9-BDA5-18BF72F71F67}" type="parTrans" cxnId="{89396576-951E-45EC-984F-3701782C31B5}">
      <dgm:prSet/>
      <dgm:spPr/>
      <dgm:t>
        <a:bodyPr/>
        <a:lstStyle/>
        <a:p>
          <a:endParaRPr lang="es-CO"/>
        </a:p>
      </dgm:t>
    </dgm:pt>
    <dgm:pt modelId="{59406745-ECAE-4C7B-8F11-5DC612A5C26E}" type="sibTrans" cxnId="{89396576-951E-45EC-984F-3701782C31B5}">
      <dgm:prSet/>
      <dgm:spPr/>
      <dgm:t>
        <a:bodyPr/>
        <a:lstStyle/>
        <a:p>
          <a:endParaRPr lang="es-CO"/>
        </a:p>
      </dgm:t>
    </dgm:pt>
    <dgm:pt modelId="{EC4BCCCE-464A-449F-A68E-B7F3906CCE4C}">
      <dgm:prSet phldrT="[Texto]" custT="1"/>
      <dgm:spPr/>
      <dgm:t>
        <a:bodyPr/>
        <a:lstStyle/>
        <a:p>
          <a:r>
            <a:rPr lang="es-CO" sz="1000" dirty="0"/>
            <a:t>Inmediatamente la ambulancia  se dirige al sitio del evento  para realizar la atención pre hospitalaria y se comunica con el médico regulador  posterior traslado. </a:t>
          </a:r>
        </a:p>
      </dgm:t>
    </dgm:pt>
    <dgm:pt modelId="{4E1A4E2E-DD1F-4FA1-98A9-F6AF6007CE68}" type="parTrans" cxnId="{B5455CDD-0880-4AB2-A5E8-C618C57D5144}">
      <dgm:prSet/>
      <dgm:spPr/>
      <dgm:t>
        <a:bodyPr/>
        <a:lstStyle/>
        <a:p>
          <a:endParaRPr lang="es-CO"/>
        </a:p>
      </dgm:t>
    </dgm:pt>
    <dgm:pt modelId="{5334F693-3383-4D12-B2DA-82B4FCC895C7}" type="sibTrans" cxnId="{B5455CDD-0880-4AB2-A5E8-C618C57D5144}">
      <dgm:prSet/>
      <dgm:spPr/>
      <dgm:t>
        <a:bodyPr/>
        <a:lstStyle/>
        <a:p>
          <a:endParaRPr lang="es-CO"/>
        </a:p>
      </dgm:t>
    </dgm:pt>
    <dgm:pt modelId="{3120A6EF-651B-462A-81E9-A80532F5F99A}">
      <dgm:prSet phldrT="[Texto]" custT="1"/>
      <dgm:spPr/>
      <dgm:t>
        <a:bodyPr/>
        <a:lstStyle/>
        <a:p>
          <a:r>
            <a:rPr lang="es-CO" sz="1000" dirty="0"/>
            <a:t>El médico ingresa los datos clínicos del paciente reportados por la tripulación  y realiza la clasificación de gravedad y necesidad de la victima.</a:t>
          </a:r>
        </a:p>
      </dgm:t>
    </dgm:pt>
    <dgm:pt modelId="{6EDE6922-F4A4-4BB0-A29C-0C50FD29B6C7}" type="parTrans" cxnId="{AE3E340E-52EC-47B4-B0FC-F7E17E9BCE18}">
      <dgm:prSet/>
      <dgm:spPr/>
      <dgm:t>
        <a:bodyPr/>
        <a:lstStyle/>
        <a:p>
          <a:endParaRPr lang="es-CO"/>
        </a:p>
      </dgm:t>
    </dgm:pt>
    <dgm:pt modelId="{4A46255B-F43E-45D3-AAE6-AA9DDE117D8E}" type="sibTrans" cxnId="{AE3E340E-52EC-47B4-B0FC-F7E17E9BCE18}">
      <dgm:prSet/>
      <dgm:spPr/>
      <dgm:t>
        <a:bodyPr/>
        <a:lstStyle/>
        <a:p>
          <a:endParaRPr lang="es-CO"/>
        </a:p>
      </dgm:t>
    </dgm:pt>
    <dgm:pt modelId="{6AD56067-8743-4194-BDF6-B9945CC0BEF9}">
      <dgm:prSet phldrT="[Texto]" custT="1"/>
      <dgm:spPr/>
      <dgm:t>
        <a:bodyPr/>
        <a:lstStyle/>
        <a:p>
          <a:r>
            <a:rPr lang="es-CO" sz="1000" dirty="0"/>
            <a:t>El médico del SEM ubica la IPS mas cercana según condiciones de salud del paciente, con  previa verificación de la capacidad instalada y le informa el traslado del paciente e identificación de la ambulancia .         </a:t>
          </a:r>
        </a:p>
      </dgm:t>
    </dgm:pt>
    <dgm:pt modelId="{C761B673-A519-42EC-98CA-9A7998AB1D1E}" type="parTrans" cxnId="{66772515-D176-445D-9B97-3FCBCD35BA7A}">
      <dgm:prSet/>
      <dgm:spPr/>
      <dgm:t>
        <a:bodyPr/>
        <a:lstStyle/>
        <a:p>
          <a:endParaRPr lang="es-CO"/>
        </a:p>
      </dgm:t>
    </dgm:pt>
    <dgm:pt modelId="{1F6D285B-0A1D-4E4F-9117-92256A8ACD2C}" type="sibTrans" cxnId="{66772515-D176-445D-9B97-3FCBCD35BA7A}">
      <dgm:prSet/>
      <dgm:spPr/>
      <dgm:t>
        <a:bodyPr/>
        <a:lstStyle/>
        <a:p>
          <a:endParaRPr lang="es-CO"/>
        </a:p>
      </dgm:t>
    </dgm:pt>
    <dgm:pt modelId="{E1578C86-D0E0-4287-BF23-15A560250155}">
      <dgm:prSet phldrT="[Texto]" custT="1"/>
      <dgm:spPr/>
      <dgm:t>
        <a:bodyPr/>
        <a:lstStyle/>
        <a:p>
          <a:r>
            <a:rPr lang="es-CO" sz="1000" dirty="0"/>
            <a:t>. La tripulación de la ambulancia una vez termine el servicio se comunica con medico SEM para confirmar entrega de paciente y disponibilidad de ambulancia    </a:t>
          </a:r>
        </a:p>
      </dgm:t>
    </dgm:pt>
    <dgm:pt modelId="{16C7BA3D-7DAB-43E5-8AB6-CF1F6F2A0FFF}" type="parTrans" cxnId="{4E2B5B3F-8523-4393-9C81-ECFA1B3F6999}">
      <dgm:prSet/>
      <dgm:spPr/>
      <dgm:t>
        <a:bodyPr/>
        <a:lstStyle/>
        <a:p>
          <a:endParaRPr lang="es-CO"/>
        </a:p>
      </dgm:t>
    </dgm:pt>
    <dgm:pt modelId="{C5D085BD-AB32-4732-BCAB-5C339AD6D77C}" type="sibTrans" cxnId="{4E2B5B3F-8523-4393-9C81-ECFA1B3F6999}">
      <dgm:prSet/>
      <dgm:spPr/>
      <dgm:t>
        <a:bodyPr/>
        <a:lstStyle/>
        <a:p>
          <a:endParaRPr lang="es-CO"/>
        </a:p>
      </dgm:t>
    </dgm:pt>
    <dgm:pt modelId="{48883105-0D99-4820-82E6-3ABEFAE281CD}">
      <dgm:prSet phldrT="[Texto]" custT="1"/>
      <dgm:spPr/>
      <dgm:t>
        <a:bodyPr/>
        <a:lstStyle/>
        <a:p>
          <a:r>
            <a:rPr lang="es-CO" sz="1000" dirty="0"/>
            <a:t>La IPS receptora del usuario garantiza su admisión en el menor tiempo posible</a:t>
          </a:r>
        </a:p>
      </dgm:t>
    </dgm:pt>
    <dgm:pt modelId="{6EDF8021-DECA-4742-919A-AFE6FB4E60CD}" type="parTrans" cxnId="{6C8ABFE1-6123-4B06-B386-0F62AA6C7B15}">
      <dgm:prSet/>
      <dgm:spPr/>
      <dgm:t>
        <a:bodyPr/>
        <a:lstStyle/>
        <a:p>
          <a:endParaRPr lang="es-CO"/>
        </a:p>
      </dgm:t>
    </dgm:pt>
    <dgm:pt modelId="{A975FD88-6BC2-4D0C-BAEC-37163556584A}" type="sibTrans" cxnId="{6C8ABFE1-6123-4B06-B386-0F62AA6C7B15}">
      <dgm:prSet/>
      <dgm:spPr/>
      <dgm:t>
        <a:bodyPr/>
        <a:lstStyle/>
        <a:p>
          <a:endParaRPr lang="es-CO"/>
        </a:p>
      </dgm:t>
    </dgm:pt>
    <dgm:pt modelId="{DDA569C1-3F52-475F-928C-678B38A158BB}">
      <dgm:prSet phldrT="[Texto]" custT="1"/>
      <dgm:spPr/>
      <dgm:t>
        <a:bodyPr/>
        <a:lstStyle/>
        <a:p>
          <a:r>
            <a:rPr lang="es-CO" sz="1100" dirty="0"/>
            <a:t>Recibe la llamada el  radioperador  quien ingresa los datos básicos del lugar del evento  y direcciona al medico regulador</a:t>
          </a:r>
        </a:p>
      </dgm:t>
    </dgm:pt>
    <dgm:pt modelId="{90319D7F-6F0A-4616-AD4C-4EF7C1E52DD3}" type="parTrans" cxnId="{F30008AB-3282-4E26-B198-0FD24673D22F}">
      <dgm:prSet/>
      <dgm:spPr/>
      <dgm:t>
        <a:bodyPr/>
        <a:lstStyle/>
        <a:p>
          <a:endParaRPr lang="es-CO"/>
        </a:p>
      </dgm:t>
    </dgm:pt>
    <dgm:pt modelId="{7FEDEC73-63E8-4B87-99AD-01BA8BA89354}" type="sibTrans" cxnId="{F30008AB-3282-4E26-B198-0FD24673D22F}">
      <dgm:prSet/>
      <dgm:spPr/>
      <dgm:t>
        <a:bodyPr/>
        <a:lstStyle/>
        <a:p>
          <a:endParaRPr lang="es-CO"/>
        </a:p>
      </dgm:t>
    </dgm:pt>
    <dgm:pt modelId="{A4FC8B5A-5242-42D7-BB6F-C9D28ED61311}">
      <dgm:prSet phldrT="[Texto]" custT="1"/>
      <dgm:spPr/>
      <dgm:t>
        <a:bodyPr/>
        <a:lstStyle/>
        <a:p>
          <a:r>
            <a:rPr lang="es-CO" sz="1100" dirty="0"/>
            <a:t>El código se  informa a la tripulación de la ambulancia.</a:t>
          </a:r>
        </a:p>
      </dgm:t>
    </dgm:pt>
    <dgm:pt modelId="{E226401E-D5F2-48EC-AA4F-553B591073C3}" type="sibTrans" cxnId="{B79976DD-544C-490C-866E-9EE3245EB3C3}">
      <dgm:prSet/>
      <dgm:spPr/>
      <dgm:t>
        <a:bodyPr/>
        <a:lstStyle/>
        <a:p>
          <a:endParaRPr lang="es-CO"/>
        </a:p>
      </dgm:t>
    </dgm:pt>
    <dgm:pt modelId="{F75CF4DC-F919-47F9-9288-E42374DB6B7B}" type="parTrans" cxnId="{B79976DD-544C-490C-866E-9EE3245EB3C3}">
      <dgm:prSet/>
      <dgm:spPr/>
      <dgm:t>
        <a:bodyPr/>
        <a:lstStyle/>
        <a:p>
          <a:endParaRPr lang="es-CO"/>
        </a:p>
      </dgm:t>
    </dgm:pt>
    <dgm:pt modelId="{6076B477-6F27-415C-9B97-AF1200EE6873}" type="pres">
      <dgm:prSet presAssocID="{EB0E05B5-9956-4116-97A8-DBA2BA91E7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A1A122B-5CCB-4C65-AE9D-8D6A67E61F45}" type="pres">
      <dgm:prSet presAssocID="{A136D6E8-0044-4350-8FB8-C4449D0CDD95}" presName="node" presStyleLbl="node1" presStyleIdx="0" presStyleCnt="10" custScaleX="125414" custScaleY="1330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E8D005-CAC7-4DFF-B78D-0E07DDD1E678}" type="pres">
      <dgm:prSet presAssocID="{7FE9727B-4A24-468D-A9EC-32A561BE8B49}" presName="sibTrans" presStyleLbl="sibTrans1D1" presStyleIdx="0" presStyleCnt="9"/>
      <dgm:spPr/>
      <dgm:t>
        <a:bodyPr/>
        <a:lstStyle/>
        <a:p>
          <a:endParaRPr lang="es-ES"/>
        </a:p>
      </dgm:t>
    </dgm:pt>
    <dgm:pt modelId="{4E80F8BD-A73B-4949-90E4-29329079705C}" type="pres">
      <dgm:prSet presAssocID="{7FE9727B-4A24-468D-A9EC-32A561BE8B49}" presName="connectorText" presStyleLbl="sibTrans1D1" presStyleIdx="0" presStyleCnt="9"/>
      <dgm:spPr/>
      <dgm:t>
        <a:bodyPr/>
        <a:lstStyle/>
        <a:p>
          <a:endParaRPr lang="es-ES"/>
        </a:p>
      </dgm:t>
    </dgm:pt>
    <dgm:pt modelId="{3964F9FD-8223-45C7-BC65-5B40BCDEB311}" type="pres">
      <dgm:prSet presAssocID="{DDA569C1-3F52-475F-928C-678B38A158BB}" presName="node" presStyleLbl="node1" presStyleIdx="1" presStyleCnt="10" custScaleX="111866" custScaleY="1261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F5FC4C-5EA1-47A3-B15F-4D2634465647}" type="pres">
      <dgm:prSet presAssocID="{7FEDEC73-63E8-4B87-99AD-01BA8BA89354}" presName="sibTrans" presStyleLbl="sibTrans1D1" presStyleIdx="1" presStyleCnt="9"/>
      <dgm:spPr/>
      <dgm:t>
        <a:bodyPr/>
        <a:lstStyle/>
        <a:p>
          <a:endParaRPr lang="es-ES"/>
        </a:p>
      </dgm:t>
    </dgm:pt>
    <dgm:pt modelId="{7C4E1C7C-3951-4F5C-95DB-0660343B11D4}" type="pres">
      <dgm:prSet presAssocID="{7FEDEC73-63E8-4B87-99AD-01BA8BA89354}" presName="connectorText" presStyleLbl="sibTrans1D1" presStyleIdx="1" presStyleCnt="9"/>
      <dgm:spPr/>
      <dgm:t>
        <a:bodyPr/>
        <a:lstStyle/>
        <a:p>
          <a:endParaRPr lang="es-ES"/>
        </a:p>
      </dgm:t>
    </dgm:pt>
    <dgm:pt modelId="{BFCCFC0F-0613-48AE-8B34-044AE34C3DEC}" type="pres">
      <dgm:prSet presAssocID="{60B1D741-AB9C-44D0-A559-00FD9739CF6B}" presName="node" presStyleLbl="node1" presStyleIdx="2" presStyleCnt="10" custScaleX="136778" custScaleY="1270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E84579-2853-4DE0-9B27-5B78FC184F11}" type="pres">
      <dgm:prSet presAssocID="{67D6E5EF-A2CB-428B-A630-976921313C30}" presName="sibTrans" presStyleLbl="sibTrans1D1" presStyleIdx="2" presStyleCnt="9"/>
      <dgm:spPr/>
      <dgm:t>
        <a:bodyPr/>
        <a:lstStyle/>
        <a:p>
          <a:endParaRPr lang="es-ES"/>
        </a:p>
      </dgm:t>
    </dgm:pt>
    <dgm:pt modelId="{C21124C9-62B0-40E6-B048-FE5A6A9CD060}" type="pres">
      <dgm:prSet presAssocID="{67D6E5EF-A2CB-428B-A630-976921313C30}" presName="connectorText" presStyleLbl="sibTrans1D1" presStyleIdx="2" presStyleCnt="9"/>
      <dgm:spPr/>
      <dgm:t>
        <a:bodyPr/>
        <a:lstStyle/>
        <a:p>
          <a:endParaRPr lang="es-ES"/>
        </a:p>
      </dgm:t>
    </dgm:pt>
    <dgm:pt modelId="{AF618FF3-4055-4226-9068-E0C982CFA390}" type="pres">
      <dgm:prSet presAssocID="{71611EB5-F10B-4A12-9C0B-FD33BD27BBC6}" presName="node" presStyleLbl="node1" presStyleIdx="3" presStyleCnt="10" custScaleX="120692" custScaleY="1307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2607DC-2672-4CB5-8FAF-B8BFEDE3855B}" type="pres">
      <dgm:prSet presAssocID="{59406745-ECAE-4C7B-8F11-5DC612A5C26E}" presName="sibTrans" presStyleLbl="sibTrans1D1" presStyleIdx="3" presStyleCnt="9"/>
      <dgm:spPr/>
      <dgm:t>
        <a:bodyPr/>
        <a:lstStyle/>
        <a:p>
          <a:endParaRPr lang="es-ES"/>
        </a:p>
      </dgm:t>
    </dgm:pt>
    <dgm:pt modelId="{7CAB6283-CC73-4767-9954-F3D5D6224F87}" type="pres">
      <dgm:prSet presAssocID="{59406745-ECAE-4C7B-8F11-5DC612A5C26E}" presName="connectorText" presStyleLbl="sibTrans1D1" presStyleIdx="3" presStyleCnt="9"/>
      <dgm:spPr/>
      <dgm:t>
        <a:bodyPr/>
        <a:lstStyle/>
        <a:p>
          <a:endParaRPr lang="es-ES"/>
        </a:p>
      </dgm:t>
    </dgm:pt>
    <dgm:pt modelId="{E436AE2F-632B-4119-82F7-17DA557CB8A0}" type="pres">
      <dgm:prSet presAssocID="{A4FC8B5A-5242-42D7-BB6F-C9D28ED61311}" presName="node" presStyleLbl="node1" presStyleIdx="4" presStyleCnt="10" custScaleX="117526" custScaleY="1402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F3EEC9-DE77-4234-A3AA-CABB9E737E3A}" type="pres">
      <dgm:prSet presAssocID="{E226401E-D5F2-48EC-AA4F-553B591073C3}" presName="sibTrans" presStyleLbl="sibTrans1D1" presStyleIdx="4" presStyleCnt="9"/>
      <dgm:spPr/>
      <dgm:t>
        <a:bodyPr/>
        <a:lstStyle/>
        <a:p>
          <a:endParaRPr lang="es-ES"/>
        </a:p>
      </dgm:t>
    </dgm:pt>
    <dgm:pt modelId="{613C10F5-DA16-4BE0-B7DB-9A3977229529}" type="pres">
      <dgm:prSet presAssocID="{E226401E-D5F2-48EC-AA4F-553B591073C3}" presName="connectorText" presStyleLbl="sibTrans1D1" presStyleIdx="4" presStyleCnt="9"/>
      <dgm:spPr/>
      <dgm:t>
        <a:bodyPr/>
        <a:lstStyle/>
        <a:p>
          <a:endParaRPr lang="es-ES"/>
        </a:p>
      </dgm:t>
    </dgm:pt>
    <dgm:pt modelId="{F411278E-7548-4120-9072-98F0EAEFC717}" type="pres">
      <dgm:prSet presAssocID="{EC4BCCCE-464A-449F-A68E-B7F3906CCE4C}" presName="node" presStyleLbl="node1" presStyleIdx="5" presStyleCnt="10" custScaleX="108072" custScaleY="140092" custLinFactNeighborX="12542" custLinFactNeighborY="4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A40151-0ADA-487B-8CA4-969143A92A37}" type="pres">
      <dgm:prSet presAssocID="{5334F693-3383-4D12-B2DA-82B4FCC895C7}" presName="sibTrans" presStyleLbl="sibTrans1D1" presStyleIdx="5" presStyleCnt="9"/>
      <dgm:spPr/>
      <dgm:t>
        <a:bodyPr/>
        <a:lstStyle/>
        <a:p>
          <a:endParaRPr lang="es-ES"/>
        </a:p>
      </dgm:t>
    </dgm:pt>
    <dgm:pt modelId="{57704F6D-523E-4EBB-89E0-57235C32DABA}" type="pres">
      <dgm:prSet presAssocID="{5334F693-3383-4D12-B2DA-82B4FCC895C7}" presName="connectorText" presStyleLbl="sibTrans1D1" presStyleIdx="5" presStyleCnt="9"/>
      <dgm:spPr/>
      <dgm:t>
        <a:bodyPr/>
        <a:lstStyle/>
        <a:p>
          <a:endParaRPr lang="es-ES"/>
        </a:p>
      </dgm:t>
    </dgm:pt>
    <dgm:pt modelId="{ECC96516-08CB-4883-83FC-C93B912E509B}" type="pres">
      <dgm:prSet presAssocID="{3120A6EF-651B-462A-81E9-A80532F5F99A}" presName="node" presStyleLbl="node1" presStyleIdx="6" presStyleCnt="10" custScaleX="118569" custScaleY="138577" custLinFactNeighborX="16619" custLinFactNeighborY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082186-479A-4628-ACBF-F3E9906595E7}" type="pres">
      <dgm:prSet presAssocID="{4A46255B-F43E-45D3-AAE6-AA9DDE117D8E}" presName="sibTrans" presStyleLbl="sibTrans1D1" presStyleIdx="6" presStyleCnt="9"/>
      <dgm:spPr/>
      <dgm:t>
        <a:bodyPr/>
        <a:lstStyle/>
        <a:p>
          <a:endParaRPr lang="es-ES"/>
        </a:p>
      </dgm:t>
    </dgm:pt>
    <dgm:pt modelId="{72F7A329-9833-43BA-AD72-7F9A7D9244F2}" type="pres">
      <dgm:prSet presAssocID="{4A46255B-F43E-45D3-AAE6-AA9DDE117D8E}" presName="connectorText" presStyleLbl="sibTrans1D1" presStyleIdx="6" presStyleCnt="9"/>
      <dgm:spPr/>
      <dgm:t>
        <a:bodyPr/>
        <a:lstStyle/>
        <a:p>
          <a:endParaRPr lang="es-ES"/>
        </a:p>
      </dgm:t>
    </dgm:pt>
    <dgm:pt modelId="{236AF5EB-348D-4800-A1C6-D9DB64A6781A}" type="pres">
      <dgm:prSet presAssocID="{6AD56067-8743-4194-BDF6-B9945CC0BEF9}" presName="node" presStyleLbl="node1" presStyleIdx="7" presStyleCnt="10" custScaleX="115394" custScaleY="153905" custLinFactNeighborX="27134" custLinFactNeighborY="8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86AD80-1A89-4053-A60E-4D7C7B8AFD0A}" type="pres">
      <dgm:prSet presAssocID="{1F6D285B-0A1D-4E4F-9117-92256A8ACD2C}" presName="sibTrans" presStyleLbl="sibTrans1D1" presStyleIdx="7" presStyleCnt="9"/>
      <dgm:spPr/>
      <dgm:t>
        <a:bodyPr/>
        <a:lstStyle/>
        <a:p>
          <a:endParaRPr lang="es-ES"/>
        </a:p>
      </dgm:t>
    </dgm:pt>
    <dgm:pt modelId="{E0E1B580-7FDB-4A60-9529-683E93C04DA4}" type="pres">
      <dgm:prSet presAssocID="{1F6D285B-0A1D-4E4F-9117-92256A8ACD2C}" presName="connectorText" presStyleLbl="sibTrans1D1" presStyleIdx="7" presStyleCnt="9"/>
      <dgm:spPr/>
      <dgm:t>
        <a:bodyPr/>
        <a:lstStyle/>
        <a:p>
          <a:endParaRPr lang="es-ES"/>
        </a:p>
      </dgm:t>
    </dgm:pt>
    <dgm:pt modelId="{81D3365D-5FAD-4FEE-9073-63D9B8FAB841}" type="pres">
      <dgm:prSet presAssocID="{48883105-0D99-4820-82E6-3ABEFAE281CD}" presName="node" presStyleLbl="node1" presStyleIdx="8" presStyleCnt="10" custScaleX="116549" custScaleY="132261" custLinFactNeighborX="43634" custLinFactNeighborY="-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331339-B5CE-4827-B67A-3CE99918E889}" type="pres">
      <dgm:prSet presAssocID="{A975FD88-6BC2-4D0C-BAEC-37163556584A}" presName="sibTrans" presStyleLbl="sibTrans1D1" presStyleIdx="8" presStyleCnt="9"/>
      <dgm:spPr/>
      <dgm:t>
        <a:bodyPr/>
        <a:lstStyle/>
        <a:p>
          <a:endParaRPr lang="es-ES"/>
        </a:p>
      </dgm:t>
    </dgm:pt>
    <dgm:pt modelId="{28A0F8C1-B625-4BBD-845A-71F3616E7873}" type="pres">
      <dgm:prSet presAssocID="{A975FD88-6BC2-4D0C-BAEC-37163556584A}" presName="connectorText" presStyleLbl="sibTrans1D1" presStyleIdx="8" presStyleCnt="9"/>
      <dgm:spPr/>
      <dgm:t>
        <a:bodyPr/>
        <a:lstStyle/>
        <a:p>
          <a:endParaRPr lang="es-ES"/>
        </a:p>
      </dgm:t>
    </dgm:pt>
    <dgm:pt modelId="{7F876F34-B269-4788-B0AD-DF2E075C72A4}" type="pres">
      <dgm:prSet presAssocID="{E1578C86-D0E0-4287-BF23-15A560250155}" presName="node" presStyleLbl="node1" presStyleIdx="9" presStyleCnt="10" custScaleX="101116" custScaleY="137940" custLinFactNeighborX="39797" custLinFactNeighborY="6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A297309-5D62-44DD-9C03-80C484641A03}" type="presOf" srcId="{60B1D741-AB9C-44D0-A559-00FD9739CF6B}" destId="{BFCCFC0F-0613-48AE-8B34-044AE34C3DEC}" srcOrd="0" destOrd="0" presId="urn:microsoft.com/office/officeart/2005/8/layout/bProcess3"/>
    <dgm:cxn modelId="{5E631503-16AA-4A2B-8107-A58776B47A68}" type="presOf" srcId="{EC4BCCCE-464A-449F-A68E-B7F3906CCE4C}" destId="{F411278E-7548-4120-9072-98F0EAEFC717}" srcOrd="0" destOrd="0" presId="urn:microsoft.com/office/officeart/2005/8/layout/bProcess3"/>
    <dgm:cxn modelId="{2DD97290-FEE6-46A0-88FD-8AF3C5DEBBA6}" type="presOf" srcId="{7FE9727B-4A24-468D-A9EC-32A561BE8B49}" destId="{37E8D005-CAC7-4DFF-B78D-0E07DDD1E678}" srcOrd="0" destOrd="0" presId="urn:microsoft.com/office/officeart/2005/8/layout/bProcess3"/>
    <dgm:cxn modelId="{B5455CDD-0880-4AB2-A5E8-C618C57D5144}" srcId="{EB0E05B5-9956-4116-97A8-DBA2BA91E723}" destId="{EC4BCCCE-464A-449F-A68E-B7F3906CCE4C}" srcOrd="5" destOrd="0" parTransId="{4E1A4E2E-DD1F-4FA1-98A9-F6AF6007CE68}" sibTransId="{5334F693-3383-4D12-B2DA-82B4FCC895C7}"/>
    <dgm:cxn modelId="{CE5B77A4-9190-4759-8895-D19684668C38}" type="presOf" srcId="{DDA569C1-3F52-475F-928C-678B38A158BB}" destId="{3964F9FD-8223-45C7-BC65-5B40BCDEB311}" srcOrd="0" destOrd="0" presId="urn:microsoft.com/office/officeart/2005/8/layout/bProcess3"/>
    <dgm:cxn modelId="{7B9DF4A7-4C20-4E2F-9D8F-06FF0247DD26}" type="presOf" srcId="{E226401E-D5F2-48EC-AA4F-553B591073C3}" destId="{E2F3EEC9-DE77-4234-A3AA-CABB9E737E3A}" srcOrd="0" destOrd="0" presId="urn:microsoft.com/office/officeart/2005/8/layout/bProcess3"/>
    <dgm:cxn modelId="{AE3E340E-52EC-47B4-B0FC-F7E17E9BCE18}" srcId="{EB0E05B5-9956-4116-97A8-DBA2BA91E723}" destId="{3120A6EF-651B-462A-81E9-A80532F5F99A}" srcOrd="6" destOrd="0" parTransId="{6EDE6922-F4A4-4BB0-A29C-0C50FD29B6C7}" sibTransId="{4A46255B-F43E-45D3-AAE6-AA9DDE117D8E}"/>
    <dgm:cxn modelId="{F7E872E8-7899-427C-90AB-1F94E1C2F468}" type="presOf" srcId="{59406745-ECAE-4C7B-8F11-5DC612A5C26E}" destId="{7CAB6283-CC73-4767-9954-F3D5D6224F87}" srcOrd="1" destOrd="0" presId="urn:microsoft.com/office/officeart/2005/8/layout/bProcess3"/>
    <dgm:cxn modelId="{30394A52-FE47-4C65-B3D9-CAE3662E2654}" type="presOf" srcId="{67D6E5EF-A2CB-428B-A630-976921313C30}" destId="{3EE84579-2853-4DE0-9B27-5B78FC184F11}" srcOrd="0" destOrd="0" presId="urn:microsoft.com/office/officeart/2005/8/layout/bProcess3"/>
    <dgm:cxn modelId="{4E2B5B3F-8523-4393-9C81-ECFA1B3F6999}" srcId="{EB0E05B5-9956-4116-97A8-DBA2BA91E723}" destId="{E1578C86-D0E0-4287-BF23-15A560250155}" srcOrd="9" destOrd="0" parTransId="{16C7BA3D-7DAB-43E5-8AB6-CF1F6F2A0FFF}" sibTransId="{C5D085BD-AB32-4732-BCAB-5C339AD6D77C}"/>
    <dgm:cxn modelId="{91C6549C-5C8E-4362-B4E1-17F6A2976686}" type="presOf" srcId="{7FEDEC73-63E8-4B87-99AD-01BA8BA89354}" destId="{59F5FC4C-5EA1-47A3-B15F-4D2634465647}" srcOrd="0" destOrd="0" presId="urn:microsoft.com/office/officeart/2005/8/layout/bProcess3"/>
    <dgm:cxn modelId="{92C8E293-431C-4D64-8C63-6EDB768DD657}" srcId="{EB0E05B5-9956-4116-97A8-DBA2BA91E723}" destId="{60B1D741-AB9C-44D0-A559-00FD9739CF6B}" srcOrd="2" destOrd="0" parTransId="{EEFB07E2-D27E-4739-BFF4-3DA540F160FD}" sibTransId="{67D6E5EF-A2CB-428B-A630-976921313C30}"/>
    <dgm:cxn modelId="{FA46698A-0AB7-42E9-9180-0CF96DBD64E9}" type="presOf" srcId="{71611EB5-F10B-4A12-9C0B-FD33BD27BBC6}" destId="{AF618FF3-4055-4226-9068-E0C982CFA390}" srcOrd="0" destOrd="0" presId="urn:microsoft.com/office/officeart/2005/8/layout/bProcess3"/>
    <dgm:cxn modelId="{2191F011-5293-46E3-9A7F-FE2C2B7235D7}" type="presOf" srcId="{A975FD88-6BC2-4D0C-BAEC-37163556584A}" destId="{41331339-B5CE-4827-B67A-3CE99918E889}" srcOrd="0" destOrd="0" presId="urn:microsoft.com/office/officeart/2005/8/layout/bProcess3"/>
    <dgm:cxn modelId="{86811596-E092-4A59-AE04-3D855C0C1896}" type="presOf" srcId="{3120A6EF-651B-462A-81E9-A80532F5F99A}" destId="{ECC96516-08CB-4883-83FC-C93B912E509B}" srcOrd="0" destOrd="0" presId="urn:microsoft.com/office/officeart/2005/8/layout/bProcess3"/>
    <dgm:cxn modelId="{66772515-D176-445D-9B97-3FCBCD35BA7A}" srcId="{EB0E05B5-9956-4116-97A8-DBA2BA91E723}" destId="{6AD56067-8743-4194-BDF6-B9945CC0BEF9}" srcOrd="7" destOrd="0" parTransId="{C761B673-A519-42EC-98CA-9A7998AB1D1E}" sibTransId="{1F6D285B-0A1D-4E4F-9117-92256A8ACD2C}"/>
    <dgm:cxn modelId="{6C8ABFE1-6123-4B06-B386-0F62AA6C7B15}" srcId="{EB0E05B5-9956-4116-97A8-DBA2BA91E723}" destId="{48883105-0D99-4820-82E6-3ABEFAE281CD}" srcOrd="8" destOrd="0" parTransId="{6EDF8021-DECA-4742-919A-AFE6FB4E60CD}" sibTransId="{A975FD88-6BC2-4D0C-BAEC-37163556584A}"/>
    <dgm:cxn modelId="{203933B6-E5FD-4607-92F4-BD0F7146B2F0}" type="presOf" srcId="{1F6D285B-0A1D-4E4F-9117-92256A8ACD2C}" destId="{E0E1B580-7FDB-4A60-9529-683E93C04DA4}" srcOrd="1" destOrd="0" presId="urn:microsoft.com/office/officeart/2005/8/layout/bProcess3"/>
    <dgm:cxn modelId="{4DE8C486-B418-4A4F-ACC9-5BEE17FEA9BC}" type="presOf" srcId="{E226401E-D5F2-48EC-AA4F-553B591073C3}" destId="{613C10F5-DA16-4BE0-B7DB-9A3977229529}" srcOrd="1" destOrd="0" presId="urn:microsoft.com/office/officeart/2005/8/layout/bProcess3"/>
    <dgm:cxn modelId="{412788A9-B5C5-45B7-8F32-58C5376719EC}" type="presOf" srcId="{4A46255B-F43E-45D3-AAE6-AA9DDE117D8E}" destId="{72F7A329-9833-43BA-AD72-7F9A7D9244F2}" srcOrd="1" destOrd="0" presId="urn:microsoft.com/office/officeart/2005/8/layout/bProcess3"/>
    <dgm:cxn modelId="{397D9DC6-CD1E-4884-8BE7-1EF3A26CBBD0}" type="presOf" srcId="{5334F693-3383-4D12-B2DA-82B4FCC895C7}" destId="{25A40151-0ADA-487B-8CA4-969143A92A37}" srcOrd="0" destOrd="0" presId="urn:microsoft.com/office/officeart/2005/8/layout/bProcess3"/>
    <dgm:cxn modelId="{F30008AB-3282-4E26-B198-0FD24673D22F}" srcId="{EB0E05B5-9956-4116-97A8-DBA2BA91E723}" destId="{DDA569C1-3F52-475F-928C-678B38A158BB}" srcOrd="1" destOrd="0" parTransId="{90319D7F-6F0A-4616-AD4C-4EF7C1E52DD3}" sibTransId="{7FEDEC73-63E8-4B87-99AD-01BA8BA89354}"/>
    <dgm:cxn modelId="{14C3D14B-3E21-47C0-8A44-64B53A75919E}" type="presOf" srcId="{4A46255B-F43E-45D3-AAE6-AA9DDE117D8E}" destId="{90082186-479A-4628-ACBF-F3E9906595E7}" srcOrd="0" destOrd="0" presId="urn:microsoft.com/office/officeart/2005/8/layout/bProcess3"/>
    <dgm:cxn modelId="{39295643-8054-41CC-B9CB-98A8F6F31F98}" type="presOf" srcId="{E1578C86-D0E0-4287-BF23-15A560250155}" destId="{7F876F34-B269-4788-B0AD-DF2E075C72A4}" srcOrd="0" destOrd="0" presId="urn:microsoft.com/office/officeart/2005/8/layout/bProcess3"/>
    <dgm:cxn modelId="{89396576-951E-45EC-984F-3701782C31B5}" srcId="{EB0E05B5-9956-4116-97A8-DBA2BA91E723}" destId="{71611EB5-F10B-4A12-9C0B-FD33BD27BBC6}" srcOrd="3" destOrd="0" parTransId="{FEC73898-888D-4CF9-BDA5-18BF72F71F67}" sibTransId="{59406745-ECAE-4C7B-8F11-5DC612A5C26E}"/>
    <dgm:cxn modelId="{743E29CA-4B16-48F2-98AD-DA89BB9429F1}" type="presOf" srcId="{7FE9727B-4A24-468D-A9EC-32A561BE8B49}" destId="{4E80F8BD-A73B-4949-90E4-29329079705C}" srcOrd="1" destOrd="0" presId="urn:microsoft.com/office/officeart/2005/8/layout/bProcess3"/>
    <dgm:cxn modelId="{B79698D9-773F-453F-99F5-B0AC67DC9E3E}" type="presOf" srcId="{67D6E5EF-A2CB-428B-A630-976921313C30}" destId="{C21124C9-62B0-40E6-B048-FE5A6A9CD060}" srcOrd="1" destOrd="0" presId="urn:microsoft.com/office/officeart/2005/8/layout/bProcess3"/>
    <dgm:cxn modelId="{7E61FE82-6517-497A-A119-A2815E383B5E}" type="presOf" srcId="{6AD56067-8743-4194-BDF6-B9945CC0BEF9}" destId="{236AF5EB-348D-4800-A1C6-D9DB64A6781A}" srcOrd="0" destOrd="0" presId="urn:microsoft.com/office/officeart/2005/8/layout/bProcess3"/>
    <dgm:cxn modelId="{8C1F10D2-81AF-4E14-BAFD-E6A46DB79D80}" type="presOf" srcId="{5334F693-3383-4D12-B2DA-82B4FCC895C7}" destId="{57704F6D-523E-4EBB-89E0-57235C32DABA}" srcOrd="1" destOrd="0" presId="urn:microsoft.com/office/officeart/2005/8/layout/bProcess3"/>
    <dgm:cxn modelId="{9B497FC2-7BEE-4E44-8224-1899C9B36D5B}" type="presOf" srcId="{A136D6E8-0044-4350-8FB8-C4449D0CDD95}" destId="{BA1A122B-5CCB-4C65-AE9D-8D6A67E61F45}" srcOrd="0" destOrd="0" presId="urn:microsoft.com/office/officeart/2005/8/layout/bProcess3"/>
    <dgm:cxn modelId="{D12CB824-9EC1-44A4-9784-1D439C4FB158}" type="presOf" srcId="{59406745-ECAE-4C7B-8F11-5DC612A5C26E}" destId="{642607DC-2672-4CB5-8FAF-B8BFEDE3855B}" srcOrd="0" destOrd="0" presId="urn:microsoft.com/office/officeart/2005/8/layout/bProcess3"/>
    <dgm:cxn modelId="{7F899AB2-02E5-4897-A2EC-AAFDDEF51BFF}" srcId="{EB0E05B5-9956-4116-97A8-DBA2BA91E723}" destId="{A136D6E8-0044-4350-8FB8-C4449D0CDD95}" srcOrd="0" destOrd="0" parTransId="{19093E3B-9BED-40F3-9877-07350878F705}" sibTransId="{7FE9727B-4A24-468D-A9EC-32A561BE8B49}"/>
    <dgm:cxn modelId="{C038523C-AD5E-47AA-A0BD-18B76C70B521}" type="presOf" srcId="{1F6D285B-0A1D-4E4F-9117-92256A8ACD2C}" destId="{3C86AD80-1A89-4053-A60E-4D7C7B8AFD0A}" srcOrd="0" destOrd="0" presId="urn:microsoft.com/office/officeart/2005/8/layout/bProcess3"/>
    <dgm:cxn modelId="{20A1A04E-1151-4689-A1EB-C5754E6B4C45}" type="presOf" srcId="{A975FD88-6BC2-4D0C-BAEC-37163556584A}" destId="{28A0F8C1-B625-4BBD-845A-71F3616E7873}" srcOrd="1" destOrd="0" presId="urn:microsoft.com/office/officeart/2005/8/layout/bProcess3"/>
    <dgm:cxn modelId="{BFFAE784-ED4B-46A6-8509-2A592D1C16AA}" type="presOf" srcId="{A4FC8B5A-5242-42D7-BB6F-C9D28ED61311}" destId="{E436AE2F-632B-4119-82F7-17DA557CB8A0}" srcOrd="0" destOrd="0" presId="urn:microsoft.com/office/officeart/2005/8/layout/bProcess3"/>
    <dgm:cxn modelId="{4D937BAA-17F2-4C34-BB1E-75EE9A8DC7E3}" type="presOf" srcId="{48883105-0D99-4820-82E6-3ABEFAE281CD}" destId="{81D3365D-5FAD-4FEE-9073-63D9B8FAB841}" srcOrd="0" destOrd="0" presId="urn:microsoft.com/office/officeart/2005/8/layout/bProcess3"/>
    <dgm:cxn modelId="{A1F7CA9B-FC99-4F6A-864B-343E1C256830}" type="presOf" srcId="{EB0E05B5-9956-4116-97A8-DBA2BA91E723}" destId="{6076B477-6F27-415C-9B97-AF1200EE6873}" srcOrd="0" destOrd="0" presId="urn:microsoft.com/office/officeart/2005/8/layout/bProcess3"/>
    <dgm:cxn modelId="{B79976DD-544C-490C-866E-9EE3245EB3C3}" srcId="{EB0E05B5-9956-4116-97A8-DBA2BA91E723}" destId="{A4FC8B5A-5242-42D7-BB6F-C9D28ED61311}" srcOrd="4" destOrd="0" parTransId="{F75CF4DC-F919-47F9-9288-E42374DB6B7B}" sibTransId="{E226401E-D5F2-48EC-AA4F-553B591073C3}"/>
    <dgm:cxn modelId="{84BA7817-7D2E-4BF2-AA6A-13335151A7A9}" type="presOf" srcId="{7FEDEC73-63E8-4B87-99AD-01BA8BA89354}" destId="{7C4E1C7C-3951-4F5C-95DB-0660343B11D4}" srcOrd="1" destOrd="0" presId="urn:microsoft.com/office/officeart/2005/8/layout/bProcess3"/>
    <dgm:cxn modelId="{64DCC594-0E8A-4496-B012-96FCEE7F9B00}" type="presParOf" srcId="{6076B477-6F27-415C-9B97-AF1200EE6873}" destId="{BA1A122B-5CCB-4C65-AE9D-8D6A67E61F45}" srcOrd="0" destOrd="0" presId="urn:microsoft.com/office/officeart/2005/8/layout/bProcess3"/>
    <dgm:cxn modelId="{F2F99093-316D-498E-9779-FA3DFFDBF7F1}" type="presParOf" srcId="{6076B477-6F27-415C-9B97-AF1200EE6873}" destId="{37E8D005-CAC7-4DFF-B78D-0E07DDD1E678}" srcOrd="1" destOrd="0" presId="urn:microsoft.com/office/officeart/2005/8/layout/bProcess3"/>
    <dgm:cxn modelId="{36A2C4AB-21AC-4B21-9CAC-88DEE03B8CC2}" type="presParOf" srcId="{37E8D005-CAC7-4DFF-B78D-0E07DDD1E678}" destId="{4E80F8BD-A73B-4949-90E4-29329079705C}" srcOrd="0" destOrd="0" presId="urn:microsoft.com/office/officeart/2005/8/layout/bProcess3"/>
    <dgm:cxn modelId="{F8B2F1A3-6C4E-4E7C-914A-4A93D3D353D0}" type="presParOf" srcId="{6076B477-6F27-415C-9B97-AF1200EE6873}" destId="{3964F9FD-8223-45C7-BC65-5B40BCDEB311}" srcOrd="2" destOrd="0" presId="urn:microsoft.com/office/officeart/2005/8/layout/bProcess3"/>
    <dgm:cxn modelId="{83199703-6649-490C-9639-5E3137DEC1F4}" type="presParOf" srcId="{6076B477-6F27-415C-9B97-AF1200EE6873}" destId="{59F5FC4C-5EA1-47A3-B15F-4D2634465647}" srcOrd="3" destOrd="0" presId="urn:microsoft.com/office/officeart/2005/8/layout/bProcess3"/>
    <dgm:cxn modelId="{4C328437-96E6-4B15-A0F9-2E9327B60597}" type="presParOf" srcId="{59F5FC4C-5EA1-47A3-B15F-4D2634465647}" destId="{7C4E1C7C-3951-4F5C-95DB-0660343B11D4}" srcOrd="0" destOrd="0" presId="urn:microsoft.com/office/officeart/2005/8/layout/bProcess3"/>
    <dgm:cxn modelId="{27A584F9-68E7-4624-AD88-7B527F507401}" type="presParOf" srcId="{6076B477-6F27-415C-9B97-AF1200EE6873}" destId="{BFCCFC0F-0613-48AE-8B34-044AE34C3DEC}" srcOrd="4" destOrd="0" presId="urn:microsoft.com/office/officeart/2005/8/layout/bProcess3"/>
    <dgm:cxn modelId="{72086046-306C-4487-AEBD-A33E0D5141AB}" type="presParOf" srcId="{6076B477-6F27-415C-9B97-AF1200EE6873}" destId="{3EE84579-2853-4DE0-9B27-5B78FC184F11}" srcOrd="5" destOrd="0" presId="urn:microsoft.com/office/officeart/2005/8/layout/bProcess3"/>
    <dgm:cxn modelId="{89FA5674-9440-421D-B495-97FAAA4DA138}" type="presParOf" srcId="{3EE84579-2853-4DE0-9B27-5B78FC184F11}" destId="{C21124C9-62B0-40E6-B048-FE5A6A9CD060}" srcOrd="0" destOrd="0" presId="urn:microsoft.com/office/officeart/2005/8/layout/bProcess3"/>
    <dgm:cxn modelId="{1091621C-038F-46D0-8077-2028CDB05D01}" type="presParOf" srcId="{6076B477-6F27-415C-9B97-AF1200EE6873}" destId="{AF618FF3-4055-4226-9068-E0C982CFA390}" srcOrd="6" destOrd="0" presId="urn:microsoft.com/office/officeart/2005/8/layout/bProcess3"/>
    <dgm:cxn modelId="{A1A21D29-EEC3-488A-8554-873602C5357D}" type="presParOf" srcId="{6076B477-6F27-415C-9B97-AF1200EE6873}" destId="{642607DC-2672-4CB5-8FAF-B8BFEDE3855B}" srcOrd="7" destOrd="0" presId="urn:microsoft.com/office/officeart/2005/8/layout/bProcess3"/>
    <dgm:cxn modelId="{38C3895A-9C27-4319-B1A0-7EDA492A5124}" type="presParOf" srcId="{642607DC-2672-4CB5-8FAF-B8BFEDE3855B}" destId="{7CAB6283-CC73-4767-9954-F3D5D6224F87}" srcOrd="0" destOrd="0" presId="urn:microsoft.com/office/officeart/2005/8/layout/bProcess3"/>
    <dgm:cxn modelId="{580083A2-B1D0-41A7-8148-119BF2EFC3C8}" type="presParOf" srcId="{6076B477-6F27-415C-9B97-AF1200EE6873}" destId="{E436AE2F-632B-4119-82F7-17DA557CB8A0}" srcOrd="8" destOrd="0" presId="urn:microsoft.com/office/officeart/2005/8/layout/bProcess3"/>
    <dgm:cxn modelId="{7C03E22C-823F-4AA8-AB15-092989B74B7D}" type="presParOf" srcId="{6076B477-6F27-415C-9B97-AF1200EE6873}" destId="{E2F3EEC9-DE77-4234-A3AA-CABB9E737E3A}" srcOrd="9" destOrd="0" presId="urn:microsoft.com/office/officeart/2005/8/layout/bProcess3"/>
    <dgm:cxn modelId="{697180FD-C43F-4DA5-83EC-550012E04A85}" type="presParOf" srcId="{E2F3EEC9-DE77-4234-A3AA-CABB9E737E3A}" destId="{613C10F5-DA16-4BE0-B7DB-9A3977229529}" srcOrd="0" destOrd="0" presId="urn:microsoft.com/office/officeart/2005/8/layout/bProcess3"/>
    <dgm:cxn modelId="{3D802600-9135-471D-95E6-52B20D9A29D0}" type="presParOf" srcId="{6076B477-6F27-415C-9B97-AF1200EE6873}" destId="{F411278E-7548-4120-9072-98F0EAEFC717}" srcOrd="10" destOrd="0" presId="urn:microsoft.com/office/officeart/2005/8/layout/bProcess3"/>
    <dgm:cxn modelId="{BEA63199-3334-49DB-A96B-E0D5845CF0B8}" type="presParOf" srcId="{6076B477-6F27-415C-9B97-AF1200EE6873}" destId="{25A40151-0ADA-487B-8CA4-969143A92A37}" srcOrd="11" destOrd="0" presId="urn:microsoft.com/office/officeart/2005/8/layout/bProcess3"/>
    <dgm:cxn modelId="{165E04C6-A152-44D3-BB4C-18DB2E69F4B1}" type="presParOf" srcId="{25A40151-0ADA-487B-8CA4-969143A92A37}" destId="{57704F6D-523E-4EBB-89E0-57235C32DABA}" srcOrd="0" destOrd="0" presId="urn:microsoft.com/office/officeart/2005/8/layout/bProcess3"/>
    <dgm:cxn modelId="{BDB19DDD-D942-4FAC-80F2-8B5F2E5D6DE1}" type="presParOf" srcId="{6076B477-6F27-415C-9B97-AF1200EE6873}" destId="{ECC96516-08CB-4883-83FC-C93B912E509B}" srcOrd="12" destOrd="0" presId="urn:microsoft.com/office/officeart/2005/8/layout/bProcess3"/>
    <dgm:cxn modelId="{A772293F-97CD-4ECF-9148-2F44B01DEAF8}" type="presParOf" srcId="{6076B477-6F27-415C-9B97-AF1200EE6873}" destId="{90082186-479A-4628-ACBF-F3E9906595E7}" srcOrd="13" destOrd="0" presId="urn:microsoft.com/office/officeart/2005/8/layout/bProcess3"/>
    <dgm:cxn modelId="{B27F4780-05E2-4406-9467-9A354DA0A71A}" type="presParOf" srcId="{90082186-479A-4628-ACBF-F3E9906595E7}" destId="{72F7A329-9833-43BA-AD72-7F9A7D9244F2}" srcOrd="0" destOrd="0" presId="urn:microsoft.com/office/officeart/2005/8/layout/bProcess3"/>
    <dgm:cxn modelId="{0D4ECDCD-92E0-4FD0-9DC5-4920E8AD8EAA}" type="presParOf" srcId="{6076B477-6F27-415C-9B97-AF1200EE6873}" destId="{236AF5EB-348D-4800-A1C6-D9DB64A6781A}" srcOrd="14" destOrd="0" presId="urn:microsoft.com/office/officeart/2005/8/layout/bProcess3"/>
    <dgm:cxn modelId="{E8D3E18E-0069-480D-A6AD-D3A8865465D2}" type="presParOf" srcId="{6076B477-6F27-415C-9B97-AF1200EE6873}" destId="{3C86AD80-1A89-4053-A60E-4D7C7B8AFD0A}" srcOrd="15" destOrd="0" presId="urn:microsoft.com/office/officeart/2005/8/layout/bProcess3"/>
    <dgm:cxn modelId="{3E9A5859-B34A-42C6-93F6-6A0E3B40D173}" type="presParOf" srcId="{3C86AD80-1A89-4053-A60E-4D7C7B8AFD0A}" destId="{E0E1B580-7FDB-4A60-9529-683E93C04DA4}" srcOrd="0" destOrd="0" presId="urn:microsoft.com/office/officeart/2005/8/layout/bProcess3"/>
    <dgm:cxn modelId="{B38EB714-F11E-437F-9BBB-1A49AE7FBA7A}" type="presParOf" srcId="{6076B477-6F27-415C-9B97-AF1200EE6873}" destId="{81D3365D-5FAD-4FEE-9073-63D9B8FAB841}" srcOrd="16" destOrd="0" presId="urn:microsoft.com/office/officeart/2005/8/layout/bProcess3"/>
    <dgm:cxn modelId="{5CA8091C-1A8F-4783-847F-B1A7E435B86B}" type="presParOf" srcId="{6076B477-6F27-415C-9B97-AF1200EE6873}" destId="{41331339-B5CE-4827-B67A-3CE99918E889}" srcOrd="17" destOrd="0" presId="urn:microsoft.com/office/officeart/2005/8/layout/bProcess3"/>
    <dgm:cxn modelId="{274BFCA1-BE22-4169-BBF8-AF93F3F4ABE0}" type="presParOf" srcId="{41331339-B5CE-4827-B67A-3CE99918E889}" destId="{28A0F8C1-B625-4BBD-845A-71F3616E7873}" srcOrd="0" destOrd="0" presId="urn:microsoft.com/office/officeart/2005/8/layout/bProcess3"/>
    <dgm:cxn modelId="{4187656C-D1E9-4ECD-9D93-0486AD0357DE}" type="presParOf" srcId="{6076B477-6F27-415C-9B97-AF1200EE6873}" destId="{7F876F34-B269-4788-B0AD-DF2E075C72A4}" srcOrd="1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04B19-2838-42F2-9DDE-DB2F36693B3B}">
      <dsp:nvSpPr>
        <dsp:cNvPr id="0" name=""/>
        <dsp:cNvSpPr/>
      </dsp:nvSpPr>
      <dsp:spPr>
        <a:xfrm>
          <a:off x="940838" y="3386"/>
          <a:ext cx="6121138" cy="826649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000" b="1" kern="1200" dirty="0"/>
            <a:t>QUIENES CONFORMAN EL SEM </a:t>
          </a:r>
        </a:p>
      </dsp:txBody>
      <dsp:txXfrm>
        <a:off x="965050" y="27598"/>
        <a:ext cx="6072714" cy="778225"/>
      </dsp:txXfrm>
    </dsp:sp>
    <dsp:sp modelId="{4A46CF88-36F4-49FE-96D6-1D6F5DA6DB98}">
      <dsp:nvSpPr>
        <dsp:cNvPr id="0" name=""/>
        <dsp:cNvSpPr/>
      </dsp:nvSpPr>
      <dsp:spPr>
        <a:xfrm>
          <a:off x="944502" y="932756"/>
          <a:ext cx="713680" cy="71368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A51003-A992-4061-BFA8-62DAC61EEA17}">
      <dsp:nvSpPr>
        <dsp:cNvPr id="0" name=""/>
        <dsp:cNvSpPr/>
      </dsp:nvSpPr>
      <dsp:spPr>
        <a:xfrm>
          <a:off x="1752730" y="958498"/>
          <a:ext cx="5190512" cy="713680"/>
        </a:xfrm>
        <a:prstGeom prst="roundRect">
          <a:avLst>
            <a:gd name="adj" fmla="val 1667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La comunidad que debe estar informada, educada, entrenada, actualizada y organizada</a:t>
          </a:r>
          <a:r>
            <a:rPr lang="es-CO" sz="1400" b="1" kern="1200" dirty="0">
              <a:latin typeface="Century Gothic" panose="020B0502020202020204" pitchFamily="34" charset="0"/>
            </a:rPr>
            <a:t>.</a:t>
          </a:r>
          <a:endParaRPr lang="es-CO" sz="1400" b="1" kern="1200" dirty="0"/>
        </a:p>
      </dsp:txBody>
      <dsp:txXfrm>
        <a:off x="1787575" y="993343"/>
        <a:ext cx="5120822" cy="643990"/>
      </dsp:txXfrm>
    </dsp:sp>
    <dsp:sp modelId="{1B8FE37C-5645-4535-AABB-00550B00F57E}">
      <dsp:nvSpPr>
        <dsp:cNvPr id="0" name=""/>
        <dsp:cNvSpPr/>
      </dsp:nvSpPr>
      <dsp:spPr>
        <a:xfrm>
          <a:off x="944564" y="1752932"/>
          <a:ext cx="713680" cy="71916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06662F-A5BB-4705-BA6F-9D952B00F758}">
      <dsp:nvSpPr>
        <dsp:cNvPr id="0" name=""/>
        <dsp:cNvSpPr/>
      </dsp:nvSpPr>
      <dsp:spPr>
        <a:xfrm>
          <a:off x="1777704" y="1752932"/>
          <a:ext cx="5213740" cy="737367"/>
        </a:xfrm>
        <a:prstGeom prst="roundRect">
          <a:avLst>
            <a:gd name="adj" fmla="val 16670"/>
          </a:avLst>
        </a:prstGeom>
        <a:solidFill>
          <a:schemeClr val="accent5">
            <a:shade val="80000"/>
            <a:hueOff val="87321"/>
            <a:satOff val="-1564"/>
            <a:lumOff val="664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Entidades de transporte especial de pacientes habilitados en APH de la red publica y privada.</a:t>
          </a:r>
        </a:p>
      </dsp:txBody>
      <dsp:txXfrm>
        <a:off x="1813706" y="1788934"/>
        <a:ext cx="5141736" cy="665363"/>
      </dsp:txXfrm>
    </dsp:sp>
    <dsp:sp modelId="{1F727C02-C5B8-4446-BFD2-15518AB9EEB6}">
      <dsp:nvSpPr>
        <dsp:cNvPr id="0" name=""/>
        <dsp:cNvSpPr/>
      </dsp:nvSpPr>
      <dsp:spPr>
        <a:xfrm>
          <a:off x="944676" y="2573101"/>
          <a:ext cx="713680" cy="71368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rcRect/>
          <a:stretch>
            <a:fillRect l="-40000" r="-40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16FCFE-3539-49B4-90A6-906B78B5B2B1}">
      <dsp:nvSpPr>
        <dsp:cNvPr id="0" name=""/>
        <dsp:cNvSpPr/>
      </dsp:nvSpPr>
      <dsp:spPr>
        <a:xfrm>
          <a:off x="1737023" y="2581783"/>
          <a:ext cx="5254794" cy="696316"/>
        </a:xfrm>
        <a:prstGeom prst="roundRect">
          <a:avLst>
            <a:gd name="adj" fmla="val 16670"/>
          </a:avLst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Hospitales y clínicas de diferentes niveles de atención y de complejidad.</a:t>
          </a:r>
        </a:p>
      </dsp:txBody>
      <dsp:txXfrm>
        <a:off x="1771020" y="2615780"/>
        <a:ext cx="5186800" cy="628322"/>
      </dsp:txXfrm>
    </dsp:sp>
    <dsp:sp modelId="{C1261BDA-0B18-4897-9D1B-43DE4FBAA308}">
      <dsp:nvSpPr>
        <dsp:cNvPr id="0" name=""/>
        <dsp:cNvSpPr/>
      </dsp:nvSpPr>
      <dsp:spPr>
        <a:xfrm>
          <a:off x="944476" y="3393278"/>
          <a:ext cx="713680" cy="71368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B8996D-87F5-4404-A3D9-0226142B8ED2}">
      <dsp:nvSpPr>
        <dsp:cNvPr id="0" name=""/>
        <dsp:cNvSpPr/>
      </dsp:nvSpPr>
      <dsp:spPr>
        <a:xfrm>
          <a:off x="1761456" y="3380153"/>
          <a:ext cx="5181786" cy="713680"/>
        </a:xfrm>
        <a:prstGeom prst="roundRect">
          <a:avLst>
            <a:gd name="adj" fmla="val 16670"/>
          </a:avLst>
        </a:prstGeom>
        <a:solidFill>
          <a:schemeClr val="accent5">
            <a:shade val="80000"/>
            <a:hueOff val="261962"/>
            <a:satOff val="-4692"/>
            <a:lumOff val="1993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Las aseguradoras del sistema EAPB Contributivo y Subsidiado, SOAT, ARL </a:t>
          </a:r>
        </a:p>
      </dsp:txBody>
      <dsp:txXfrm>
        <a:off x="1796301" y="3414998"/>
        <a:ext cx="5112096" cy="643990"/>
      </dsp:txXfrm>
    </dsp:sp>
    <dsp:sp modelId="{3DBDE25E-CA0D-4DDE-ABDB-BBDD388AA0B0}">
      <dsp:nvSpPr>
        <dsp:cNvPr id="0" name=""/>
        <dsp:cNvSpPr/>
      </dsp:nvSpPr>
      <dsp:spPr>
        <a:xfrm>
          <a:off x="944494" y="4182863"/>
          <a:ext cx="713680" cy="71368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5"/>
          <a:srcRect/>
          <a:stretch>
            <a:fillRect l="-17000" r="-17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63F762-590B-4946-8011-9B6BFF3D4EFB}">
      <dsp:nvSpPr>
        <dsp:cNvPr id="0" name=""/>
        <dsp:cNvSpPr/>
      </dsp:nvSpPr>
      <dsp:spPr>
        <a:xfrm>
          <a:off x="1754683" y="4179476"/>
          <a:ext cx="5188559" cy="713680"/>
        </a:xfrm>
        <a:prstGeom prst="roundRect">
          <a:avLst>
            <a:gd name="adj" fmla="val 16670"/>
          </a:avLst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La Secretaria Municipal de Salud, atreves del SEM  realizara la coordinación </a:t>
          </a:r>
        </a:p>
      </dsp:txBody>
      <dsp:txXfrm>
        <a:off x="1789528" y="4214321"/>
        <a:ext cx="5118869" cy="643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8D005-CAC7-4DFF-B78D-0E07DDD1E678}">
      <dsp:nvSpPr>
        <dsp:cNvPr id="0" name=""/>
        <dsp:cNvSpPr/>
      </dsp:nvSpPr>
      <dsp:spPr>
        <a:xfrm>
          <a:off x="1812373" y="626328"/>
          <a:ext cx="3002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25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1954229" y="670392"/>
        <a:ext cx="16542" cy="3311"/>
      </dsp:txXfrm>
    </dsp:sp>
    <dsp:sp modelId="{BA1A122B-5CCB-4C65-AE9D-8D6A67E61F45}">
      <dsp:nvSpPr>
        <dsp:cNvPr id="0" name=""/>
        <dsp:cNvSpPr/>
      </dsp:nvSpPr>
      <dsp:spPr>
        <a:xfrm>
          <a:off x="10102" y="97959"/>
          <a:ext cx="1804071" cy="11481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/>
            <a:t>El primer respondiente informa al 123, contesta el radioperador  de policía nacional, quien enruta la llamada </a:t>
          </a:r>
        </a:p>
      </dsp:txBody>
      <dsp:txXfrm>
        <a:off x="10102" y="97959"/>
        <a:ext cx="1804071" cy="1148176"/>
      </dsp:txXfrm>
    </dsp:sp>
    <dsp:sp modelId="{59F5FC4C-5EA1-47A3-B15F-4D2634465647}">
      <dsp:nvSpPr>
        <dsp:cNvPr id="0" name=""/>
        <dsp:cNvSpPr/>
      </dsp:nvSpPr>
      <dsp:spPr>
        <a:xfrm>
          <a:off x="3752411" y="626328"/>
          <a:ext cx="3002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25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3894266" y="670392"/>
        <a:ext cx="16542" cy="3311"/>
      </dsp:txXfrm>
    </dsp:sp>
    <dsp:sp modelId="{3964F9FD-8223-45C7-BC65-5B40BCDEB311}">
      <dsp:nvSpPr>
        <dsp:cNvPr id="0" name=""/>
        <dsp:cNvSpPr/>
      </dsp:nvSpPr>
      <dsp:spPr>
        <a:xfrm>
          <a:off x="2145027" y="127736"/>
          <a:ext cx="1609184" cy="1088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/>
            <a:t>Recibe la llamada el  radioperador  quien ingresa los datos básicos del lugar del evento  y direcciona al medico regulador</a:t>
          </a:r>
        </a:p>
      </dsp:txBody>
      <dsp:txXfrm>
        <a:off x="2145027" y="127736"/>
        <a:ext cx="1609184" cy="1088622"/>
      </dsp:txXfrm>
    </dsp:sp>
    <dsp:sp modelId="{3EE84579-2853-4DE0-9B27-5B78FC184F11}">
      <dsp:nvSpPr>
        <dsp:cNvPr id="0" name=""/>
        <dsp:cNvSpPr/>
      </dsp:nvSpPr>
      <dsp:spPr>
        <a:xfrm>
          <a:off x="6050806" y="626328"/>
          <a:ext cx="3002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25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6192662" y="670392"/>
        <a:ext cx="16542" cy="3311"/>
      </dsp:txXfrm>
    </dsp:sp>
    <dsp:sp modelId="{BFCCFC0F-0613-48AE-8B34-044AE34C3DEC}">
      <dsp:nvSpPr>
        <dsp:cNvPr id="0" name=""/>
        <dsp:cNvSpPr/>
      </dsp:nvSpPr>
      <dsp:spPr>
        <a:xfrm>
          <a:off x="4085065" y="123723"/>
          <a:ext cx="1967541" cy="10966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/>
            <a:t>La plataforma automáticamente localiza  ambulancia mas cercana, por medio de radio se comunica con tripulación del vehículo asignado. </a:t>
          </a:r>
        </a:p>
      </dsp:txBody>
      <dsp:txXfrm>
        <a:off x="4085065" y="123723"/>
        <a:ext cx="1967541" cy="1096649"/>
      </dsp:txXfrm>
    </dsp:sp>
    <dsp:sp modelId="{642607DC-2672-4CB5-8FAF-B8BFEDE3855B}">
      <dsp:nvSpPr>
        <dsp:cNvPr id="0" name=""/>
        <dsp:cNvSpPr/>
      </dsp:nvSpPr>
      <dsp:spPr>
        <a:xfrm>
          <a:off x="8117806" y="626328"/>
          <a:ext cx="3002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25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8259661" y="670392"/>
        <a:ext cx="16542" cy="3311"/>
      </dsp:txXfrm>
    </dsp:sp>
    <dsp:sp modelId="{AF618FF3-4055-4226-9068-E0C982CFA390}">
      <dsp:nvSpPr>
        <dsp:cNvPr id="0" name=""/>
        <dsp:cNvSpPr/>
      </dsp:nvSpPr>
      <dsp:spPr>
        <a:xfrm>
          <a:off x="6383460" y="107976"/>
          <a:ext cx="1736145" cy="11281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/>
            <a:t>La plataforma genera el código regulador de la atención pre hospitalaria </a:t>
          </a:r>
        </a:p>
      </dsp:txBody>
      <dsp:txXfrm>
        <a:off x="6383460" y="107976"/>
        <a:ext cx="1736145" cy="1128143"/>
      </dsp:txXfrm>
    </dsp:sp>
    <dsp:sp modelId="{E2F3EEC9-DE77-4234-A3AA-CABB9E737E3A}">
      <dsp:nvSpPr>
        <dsp:cNvPr id="0" name=""/>
        <dsp:cNvSpPr/>
      </dsp:nvSpPr>
      <dsp:spPr>
        <a:xfrm>
          <a:off x="967821" y="1275437"/>
          <a:ext cx="8327939" cy="364161"/>
        </a:xfrm>
        <a:custGeom>
          <a:avLst/>
          <a:gdLst/>
          <a:ahLst/>
          <a:cxnLst/>
          <a:rect l="0" t="0" r="0" b="0"/>
          <a:pathLst>
            <a:path>
              <a:moveTo>
                <a:pt x="8327939" y="0"/>
              </a:moveTo>
              <a:lnTo>
                <a:pt x="8327939" y="199180"/>
              </a:lnTo>
              <a:lnTo>
                <a:pt x="0" y="199180"/>
              </a:lnTo>
              <a:lnTo>
                <a:pt x="0" y="36416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4923359" y="1455862"/>
        <a:ext cx="416864" cy="3311"/>
      </dsp:txXfrm>
    </dsp:sp>
    <dsp:sp modelId="{E436AE2F-632B-4119-82F7-17DA557CB8A0}">
      <dsp:nvSpPr>
        <dsp:cNvPr id="0" name=""/>
        <dsp:cNvSpPr/>
      </dsp:nvSpPr>
      <dsp:spPr>
        <a:xfrm>
          <a:off x="8450459" y="66858"/>
          <a:ext cx="1690603" cy="12103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/>
            <a:t>El código se  informa a la tripulación de la ambulancia.</a:t>
          </a:r>
        </a:p>
      </dsp:txBody>
      <dsp:txXfrm>
        <a:off x="8450459" y="66858"/>
        <a:ext cx="1690603" cy="1210379"/>
      </dsp:txXfrm>
    </dsp:sp>
    <dsp:sp modelId="{25A40151-0ADA-487B-8CA4-969143A92A37}">
      <dsp:nvSpPr>
        <dsp:cNvPr id="0" name=""/>
        <dsp:cNvSpPr/>
      </dsp:nvSpPr>
      <dsp:spPr>
        <a:xfrm>
          <a:off x="1743326" y="2226622"/>
          <a:ext cx="358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40"/>
              </a:moveTo>
              <a:lnTo>
                <a:pt x="196550" y="49940"/>
              </a:lnTo>
              <a:lnTo>
                <a:pt x="196550" y="45720"/>
              </a:lnTo>
              <a:lnTo>
                <a:pt x="35890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1913038" y="2270686"/>
        <a:ext cx="19476" cy="3311"/>
      </dsp:txXfrm>
    </dsp:sp>
    <dsp:sp modelId="{F411278E-7548-4120-9072-98F0EAEFC717}">
      <dsp:nvSpPr>
        <dsp:cNvPr id="0" name=""/>
        <dsp:cNvSpPr/>
      </dsp:nvSpPr>
      <dsp:spPr>
        <a:xfrm>
          <a:off x="190517" y="1671999"/>
          <a:ext cx="1554608" cy="12091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/>
            <a:t>Inmediatamente la ambulancia  se dirige al sitio del evento  para realizar la atención pre hospitalaria y se comunica con el médico regulador  posterior traslado. </a:t>
          </a:r>
        </a:p>
      </dsp:txBody>
      <dsp:txXfrm>
        <a:off x="190517" y="1671999"/>
        <a:ext cx="1554608" cy="1209128"/>
      </dsp:txXfrm>
    </dsp:sp>
    <dsp:sp modelId="{90082186-479A-4628-ACBF-F3E9906595E7}">
      <dsp:nvSpPr>
        <dsp:cNvPr id="0" name=""/>
        <dsp:cNvSpPr/>
      </dsp:nvSpPr>
      <dsp:spPr>
        <a:xfrm>
          <a:off x="3838433" y="2226622"/>
          <a:ext cx="4515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2855" y="45720"/>
              </a:lnTo>
              <a:lnTo>
                <a:pt x="242855" y="52581"/>
              </a:lnTo>
              <a:lnTo>
                <a:pt x="451510" y="5258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4052134" y="2270686"/>
        <a:ext cx="24107" cy="3311"/>
      </dsp:txXfrm>
    </dsp:sp>
    <dsp:sp modelId="{ECC96516-08CB-4883-83FC-C93B912E509B}">
      <dsp:nvSpPr>
        <dsp:cNvPr id="0" name=""/>
        <dsp:cNvSpPr/>
      </dsp:nvSpPr>
      <dsp:spPr>
        <a:xfrm>
          <a:off x="2134626" y="1674316"/>
          <a:ext cx="1705606" cy="1196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/>
            <a:t>El médico ingresa los datos clínicos del paciente reportados por la tripulación  y realiza la clasificación de gravedad y necesidad de la victima.</a:t>
          </a:r>
        </a:p>
      </dsp:txBody>
      <dsp:txXfrm>
        <a:off x="2134626" y="1674316"/>
        <a:ext cx="1705606" cy="1196052"/>
      </dsp:txXfrm>
    </dsp:sp>
    <dsp:sp modelId="{3C86AD80-1A89-4053-A60E-4D7C7B8AFD0A}">
      <dsp:nvSpPr>
        <dsp:cNvPr id="0" name=""/>
        <dsp:cNvSpPr/>
      </dsp:nvSpPr>
      <dsp:spPr>
        <a:xfrm>
          <a:off x="5980479" y="2225871"/>
          <a:ext cx="5376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3332"/>
              </a:moveTo>
              <a:lnTo>
                <a:pt x="285902" y="53332"/>
              </a:lnTo>
              <a:lnTo>
                <a:pt x="285902" y="45720"/>
              </a:lnTo>
              <a:lnTo>
                <a:pt x="537604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6235074" y="2269935"/>
        <a:ext cx="28412" cy="3311"/>
      </dsp:txXfrm>
    </dsp:sp>
    <dsp:sp modelId="{236AF5EB-348D-4800-A1C6-D9DB64A6781A}">
      <dsp:nvSpPr>
        <dsp:cNvPr id="0" name=""/>
        <dsp:cNvSpPr/>
      </dsp:nvSpPr>
      <dsp:spPr>
        <a:xfrm>
          <a:off x="4322344" y="1615030"/>
          <a:ext cx="1659934" cy="13283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/>
            <a:t>El médico del SEM ubica la IPS mas cercana según condiciones de salud del paciente, con  previa verificación de la capacidad instalada y le informa el traslado del paciente e identificación de la ambulancia .         </a:t>
          </a:r>
        </a:p>
      </dsp:txBody>
      <dsp:txXfrm>
        <a:off x="4322344" y="1615030"/>
        <a:ext cx="1659934" cy="1328347"/>
      </dsp:txXfrm>
    </dsp:sp>
    <dsp:sp modelId="{41331339-B5CE-4827-B67A-3CE99918E889}">
      <dsp:nvSpPr>
        <dsp:cNvPr id="0" name=""/>
        <dsp:cNvSpPr/>
      </dsp:nvSpPr>
      <dsp:spPr>
        <a:xfrm>
          <a:off x="8225232" y="2225871"/>
          <a:ext cx="2450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9629" y="45720"/>
              </a:lnTo>
              <a:lnTo>
                <a:pt x="139629" y="52305"/>
              </a:lnTo>
              <a:lnTo>
                <a:pt x="245058" y="52305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8340868" y="2269935"/>
        <a:ext cx="13786" cy="3311"/>
      </dsp:txXfrm>
    </dsp:sp>
    <dsp:sp modelId="{81D3365D-5FAD-4FEE-9073-63D9B8FAB841}">
      <dsp:nvSpPr>
        <dsp:cNvPr id="0" name=""/>
        <dsp:cNvSpPr/>
      </dsp:nvSpPr>
      <dsp:spPr>
        <a:xfrm>
          <a:off x="6550483" y="1700822"/>
          <a:ext cx="1676549" cy="11415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/>
            <a:t>La IPS receptora del usuario garantiza su admisión en el menor tiempo posible</a:t>
          </a:r>
        </a:p>
      </dsp:txBody>
      <dsp:txXfrm>
        <a:off x="6550483" y="1700822"/>
        <a:ext cx="1676549" cy="1141539"/>
      </dsp:txXfrm>
    </dsp:sp>
    <dsp:sp modelId="{7F876F34-B269-4788-B0AD-DF2E075C72A4}">
      <dsp:nvSpPr>
        <dsp:cNvPr id="0" name=""/>
        <dsp:cNvSpPr/>
      </dsp:nvSpPr>
      <dsp:spPr>
        <a:xfrm>
          <a:off x="8502691" y="1682900"/>
          <a:ext cx="1454546" cy="11905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/>
            <a:t>. La tripulación de la ambulancia una vez termine el servicio se comunica con medico SEM para confirmar entrega de paciente y disponibilidad de ambulancia    </a:t>
          </a:r>
        </a:p>
      </dsp:txBody>
      <dsp:txXfrm>
        <a:off x="8502691" y="1682900"/>
        <a:ext cx="1454546" cy="1190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497617-49BA-4E30-9710-4E2BF0BA6E5E}" type="datetimeFigureOut">
              <a:rPr lang="es-CO" smtClean="0"/>
              <a:t>2/05/2023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25C984-3CA5-4E75-A18C-4D5E288FDC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4373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44830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42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lIns="93177" tIns="46589" rIns="93177" bIns="46589"/>
          <a:lstStyle/>
          <a:p>
            <a:fld id="{14C0FFAE-41E5-44C6-AB6E-6EF3992560D0}" type="slidenum">
              <a:rPr lang="es-CO" smtClean="0">
                <a:solidFill>
                  <a:prstClr val="black"/>
                </a:solidFill>
              </a:rPr>
              <a:pPr/>
              <a:t>4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09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lIns="93177" tIns="46589" rIns="93177" bIns="46589"/>
          <a:lstStyle/>
          <a:p>
            <a:fld id="{14C0FFAE-41E5-44C6-AB6E-6EF3992560D0}" type="slidenum">
              <a:rPr lang="es-CO" smtClean="0">
                <a:solidFill>
                  <a:prstClr val="black"/>
                </a:solidFill>
              </a:rPr>
              <a:pPr/>
              <a:t>5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74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lIns="93177" tIns="46589" rIns="93177" bIns="46589"/>
          <a:lstStyle/>
          <a:p>
            <a:fld id="{14C0FFAE-41E5-44C6-AB6E-6EF3992560D0}" type="slidenum">
              <a:rPr lang="es-CO" smtClean="0">
                <a:solidFill>
                  <a:prstClr val="black"/>
                </a:solidFill>
              </a:rPr>
              <a:pPr/>
              <a:t>6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77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/>
              <a:t>URGENCIA</a:t>
            </a:r>
            <a:r>
              <a:rPr lang="es-CO" dirty="0"/>
              <a:t> La atención urgente surge cuando se hace necesaria la asistencia inmediata, ya sea:</a:t>
            </a:r>
          </a:p>
          <a:p>
            <a:r>
              <a:rPr lang="es-CO" dirty="0"/>
              <a:t>Por accidente. </a:t>
            </a:r>
            <a:br>
              <a:rPr lang="es-CO" dirty="0"/>
            </a:br>
            <a:r>
              <a:rPr lang="es-CO" dirty="0"/>
              <a:t>Por la aparición súbita de un cuadro grave. </a:t>
            </a:r>
            <a:br>
              <a:rPr lang="es-CO" dirty="0"/>
            </a:br>
            <a:r>
              <a:rPr lang="es-CO" dirty="0"/>
              <a:t>Por empeoramiento de una enfermedad crónica.</a:t>
            </a:r>
            <a:br>
              <a:rPr lang="es-CO" dirty="0"/>
            </a:br>
            <a:r>
              <a:rPr lang="es-CO" dirty="0"/>
              <a:t>Para evitar sobrecargas en los servicios hospitalarios de urgencias, por favor acude a éstos servicios sólo en casos de emergencia o cuando sea necesaria atención sanitaria inmediata.</a:t>
            </a:r>
          </a:p>
          <a:p>
            <a:r>
              <a:rPr lang="es-CO" dirty="0"/>
              <a:t>Una urgencia se presenta en aquellas situaciones en las que se precisa atención inmediata.</a:t>
            </a:r>
          </a:p>
          <a:p>
            <a:r>
              <a:rPr lang="es-CO" dirty="0"/>
              <a:t>Emergencia</a:t>
            </a:r>
          </a:p>
          <a:p>
            <a:r>
              <a:rPr lang="es-CO" dirty="0"/>
              <a:t>Una emergencia es una situación crítica de peligro evidente para la vida del paciente y que requiere una actuación inmediata. Normalmente estamos frente a una emergencia cuando:</a:t>
            </a:r>
          </a:p>
          <a:p>
            <a:r>
              <a:rPr lang="es-CO" dirty="0"/>
              <a:t>La persona afectada está inconsciente. </a:t>
            </a:r>
            <a:br>
              <a:rPr lang="es-CO" dirty="0"/>
            </a:br>
            <a:r>
              <a:rPr lang="es-CO" dirty="0"/>
              <a:t>Se sospecha que ha sufrido un infarto o tiene un paro cardiaco. </a:t>
            </a:r>
            <a:br>
              <a:rPr lang="es-CO" dirty="0"/>
            </a:br>
            <a:r>
              <a:rPr lang="es-CO" dirty="0"/>
              <a:t>Hay una pérdida abundante de sangre. </a:t>
            </a:r>
            <a:br>
              <a:rPr lang="es-CO" dirty="0"/>
            </a:br>
            <a:r>
              <a:rPr lang="es-CO" dirty="0"/>
              <a:t>Se sospecha que puede haber huesos rotos. </a:t>
            </a:r>
            <a:br>
              <a:rPr lang="es-CO" dirty="0"/>
            </a:br>
            <a:r>
              <a:rPr lang="es-CO" dirty="0"/>
              <a:t>Se sospecha que puede haber heridas profundas, por ejemplo, de arma blanca. </a:t>
            </a:r>
            <a:br>
              <a:rPr lang="es-CO" dirty="0"/>
            </a:br>
            <a:r>
              <a:rPr lang="es-CO" dirty="0"/>
              <a:t>Cuando se observan dificultades para respirar. </a:t>
            </a:r>
            <a:br>
              <a:rPr lang="es-CO" dirty="0"/>
            </a:br>
            <a:r>
              <a:rPr lang="es-CO" dirty="0"/>
              <a:t>Cuando se observan quemaduras severas. </a:t>
            </a:r>
            <a:br>
              <a:rPr lang="es-CO" dirty="0"/>
            </a:br>
            <a:r>
              <a:rPr lang="es-CO" dirty="0"/>
              <a:t>Cuando se observa una reacción alérgica severa.</a:t>
            </a:r>
          </a:p>
          <a:p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"/>
          </p:nvPr>
        </p:nvSpPr>
        <p:spPr/>
        <p:txBody>
          <a:bodyPr lIns="93177" tIns="46589" rIns="93177" bIns="46589"/>
          <a:lstStyle/>
          <a:p>
            <a:r>
              <a:rPr lang="es-CO"/>
              <a:t>07/02/2018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 lIns="93177" tIns="46589" rIns="93177" bIns="46589"/>
          <a:lstStyle/>
          <a:p>
            <a:fld id="{E142B605-84C9-481A-92CC-7D7F1BA10226}" type="slidenum">
              <a:rPr lang="es-CO" smtClean="0"/>
              <a:pPr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812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6F1B-8FB6-498F-A167-9765EBEAC2DD}" type="datetimeFigureOut">
              <a:rPr lang="es-CO" smtClean="0"/>
              <a:pPr/>
              <a:t>2/05/2023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2957-E9DD-451D-9BE7-742B4D88102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96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60" r:id="rId10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0.jpe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364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755630" y="1217333"/>
            <a:ext cx="6742450" cy="3847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endParaRPr lang="es-CO" sz="4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ctr"/>
            <a:r>
              <a:rPr lang="es-CO" sz="3200" b="1" dirty="0">
                <a:latin typeface="Century Gothic" pitchFamily="34" charset="0"/>
              </a:rPr>
              <a:t>SISTEMA DE EMERGENCIASMEDICAS </a:t>
            </a:r>
          </a:p>
          <a:p>
            <a:pPr lvl="0" algn="ctr"/>
            <a:r>
              <a:rPr lang="es-CO" sz="3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</a:t>
            </a:r>
          </a:p>
          <a:p>
            <a:pPr lvl="0" algn="ctr"/>
            <a:r>
              <a:rPr lang="es-CO" sz="4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s-CO" sz="4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CO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SECRETARIA  MUNICIPAL DE SALUD</a:t>
            </a:r>
          </a:p>
          <a:p>
            <a:pPr lvl="0" algn="ctr"/>
            <a:endParaRPr sz="4000" b="0" i="1" u="none" strike="noStrike" cap="none" dirty="0">
              <a:solidFill>
                <a:srgbClr val="1535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452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91;p14">
            <a:extLst>
              <a:ext uri="{FF2B5EF4-FFF2-40B4-BE49-F238E27FC236}">
                <a16:creationId xmlns:a16="http://schemas.microsoft.com/office/drawing/2014/main" id="{74C8115B-2EDD-4532-B199-62C3B4F81C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0" y="-2775"/>
            <a:ext cx="12187070" cy="686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3A7AC22-D0C0-4F37-B0ED-D0906660A70E}"/>
              </a:ext>
            </a:extLst>
          </p:cNvPr>
          <p:cNvSpPr/>
          <p:nvPr/>
        </p:nvSpPr>
        <p:spPr>
          <a:xfrm>
            <a:off x="3718741" y="2589529"/>
            <a:ext cx="1839344" cy="28803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CO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PARO CARDIACO </a:t>
            </a:r>
          </a:p>
          <a:p>
            <a:pPr algn="ctr"/>
            <a:endParaRPr lang="es-CO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2399DC3-C011-4708-A85C-507720969424}"/>
              </a:ext>
            </a:extLst>
          </p:cNvPr>
          <p:cNvSpPr/>
          <p:nvPr/>
        </p:nvSpPr>
        <p:spPr>
          <a:xfrm>
            <a:off x="1747330" y="1844824"/>
            <a:ext cx="1839343" cy="64807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s-CO" sz="2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URGENCIA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98C66D6-54DA-459F-86C0-649D7D6A0558}"/>
              </a:ext>
            </a:extLst>
          </p:cNvPr>
          <p:cNvSpPr txBox="1"/>
          <p:nvPr/>
        </p:nvSpPr>
        <p:spPr>
          <a:xfrm>
            <a:off x="3352194" y="728541"/>
            <a:ext cx="541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atin typeface="Calibri" panose="020F0502020204030204" pitchFamily="34" charset="0"/>
                <a:cs typeface="Calibri" panose="020F0502020204030204" pitchFamily="34" charset="0"/>
              </a:rPr>
              <a:t>CUANDO ACTIVAR LA LINEA  123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C732AA2-13D7-4D9E-A1A5-08010508F0BC}"/>
              </a:ext>
            </a:extLst>
          </p:cNvPr>
          <p:cNvSpPr txBox="1"/>
          <p:nvPr/>
        </p:nvSpPr>
        <p:spPr>
          <a:xfrm>
            <a:off x="2667001" y="260649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Calibri" panose="020F0502020204030204" pitchFamily="34" charset="0"/>
                <a:cs typeface="Calibri" panose="020F0502020204030204" pitchFamily="34" charset="0"/>
              </a:rPr>
              <a:t>SISTEMA DE EMERGENCIAS MEDICAS (SEM) 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6B4FC71-74D7-478F-9FA8-3BC16F049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508" y="1526290"/>
            <a:ext cx="1748440" cy="1035891"/>
          </a:xfrm>
          <a:prstGeom prst="rect">
            <a:avLst/>
          </a:prstGeom>
          <a:ln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BE78933-FC80-43E8-9BE3-F95B8C1B0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257" y="1530491"/>
            <a:ext cx="2004435" cy="1079280"/>
          </a:xfrm>
          <a:prstGeom prst="rect">
            <a:avLst/>
          </a:prstGeom>
          <a:ln>
            <a:noFill/>
          </a:ln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3D21218D-8CF8-4C8F-94C3-8F1F65D891DE}"/>
              </a:ext>
            </a:extLst>
          </p:cNvPr>
          <p:cNvSpPr/>
          <p:nvPr/>
        </p:nvSpPr>
        <p:spPr>
          <a:xfrm>
            <a:off x="5862417" y="2582967"/>
            <a:ext cx="1921889" cy="31233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CO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CAIDAS </a:t>
            </a:r>
          </a:p>
          <a:p>
            <a:pPr algn="ctr"/>
            <a:endParaRPr lang="es-CO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CC9A1E5B-F8E9-4AC7-9613-EAE10AAD6A70}"/>
              </a:ext>
            </a:extLst>
          </p:cNvPr>
          <p:cNvSpPr/>
          <p:nvPr/>
        </p:nvSpPr>
        <p:spPr>
          <a:xfrm>
            <a:off x="8298917" y="4309715"/>
            <a:ext cx="1983743" cy="28803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CO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PARTO EXPULSIVO</a:t>
            </a:r>
          </a:p>
          <a:p>
            <a:pPr algn="ctr"/>
            <a:endParaRPr lang="es-CO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41ACB34D-2107-492F-A271-13A6F607ED8B}"/>
              </a:ext>
            </a:extLst>
          </p:cNvPr>
          <p:cNvSpPr/>
          <p:nvPr/>
        </p:nvSpPr>
        <p:spPr>
          <a:xfrm>
            <a:off x="3701843" y="4414700"/>
            <a:ext cx="1873212" cy="45419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CO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HERIDAS POR  ARMA</a:t>
            </a:r>
          </a:p>
          <a:p>
            <a:pPr algn="ctr"/>
            <a:endParaRPr lang="es-CO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BBE79C81-88A3-448D-9D77-6FC5CE07BFE1}"/>
              </a:ext>
            </a:extLst>
          </p:cNvPr>
          <p:cNvSpPr/>
          <p:nvPr/>
        </p:nvSpPr>
        <p:spPr>
          <a:xfrm>
            <a:off x="8158290" y="2634997"/>
            <a:ext cx="1839344" cy="28803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CO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CONVULSIONES </a:t>
            </a:r>
          </a:p>
          <a:p>
            <a:pPr algn="ctr"/>
            <a:endParaRPr lang="es-CO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5048CB14-F1D0-44FA-AFA5-E3A0BA88B95A}"/>
              </a:ext>
            </a:extLst>
          </p:cNvPr>
          <p:cNvSpPr/>
          <p:nvPr/>
        </p:nvSpPr>
        <p:spPr>
          <a:xfrm>
            <a:off x="6007261" y="4374617"/>
            <a:ext cx="1839344" cy="28803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CO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ACCIDENTES </a:t>
            </a:r>
          </a:p>
          <a:p>
            <a:pPr algn="ctr"/>
            <a:endParaRPr lang="es-CO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2FA9D18C-EA03-404F-8DBB-7A9D0E2542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0257" y="3088156"/>
            <a:ext cx="1983743" cy="1110896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7210A2C-4653-42CF-81CB-7F54B2C251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7182" y="3056487"/>
            <a:ext cx="1810554" cy="1204842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3F668CA4-1140-461D-96BB-C5D6108DC1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4132" y="1541297"/>
            <a:ext cx="2282663" cy="1048232"/>
          </a:xfrm>
          <a:prstGeom prst="rect">
            <a:avLst/>
          </a:prstGeom>
        </p:spPr>
      </p:pic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26CE1948-C92E-4F48-81E4-CC075F19031B}"/>
              </a:ext>
            </a:extLst>
          </p:cNvPr>
          <p:cNvSpPr/>
          <p:nvPr/>
        </p:nvSpPr>
        <p:spPr>
          <a:xfrm>
            <a:off x="1651130" y="3380705"/>
            <a:ext cx="2031852" cy="64807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EMERGENCIA</a:t>
            </a:r>
            <a:r>
              <a:rPr lang="es-CO" sz="20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042FD163-4339-4B75-B1C1-1B3ADB914927}"/>
              </a:ext>
            </a:extLst>
          </p:cNvPr>
          <p:cNvSpPr/>
          <p:nvPr/>
        </p:nvSpPr>
        <p:spPr>
          <a:xfrm>
            <a:off x="1651131" y="5229200"/>
            <a:ext cx="1839343" cy="64807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DESASTRES</a:t>
            </a:r>
            <a:r>
              <a:rPr lang="es-CO" sz="2200" b="1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1F21AC44-DFED-4698-BA02-9EA010E575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2053" y="2989893"/>
            <a:ext cx="1737470" cy="1158313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7BDB7D0E-4C5B-4147-A5D4-023D70CF17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1880" y="5021905"/>
            <a:ext cx="1835977" cy="1211745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90215307-1BA3-48A6-8B99-57E2C8F515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0576" y="5021905"/>
            <a:ext cx="1892713" cy="1259514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79E401A3-DD51-482F-863B-C3EDB0F79AB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418" t="13991" r="2170" b="10391"/>
          <a:stretch/>
        </p:blipFill>
        <p:spPr>
          <a:xfrm>
            <a:off x="8306008" y="5024454"/>
            <a:ext cx="1597378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8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91;p14">
            <a:extLst>
              <a:ext uri="{FF2B5EF4-FFF2-40B4-BE49-F238E27FC236}">
                <a16:creationId xmlns:a16="http://schemas.microsoft.com/office/drawing/2014/main" id="{DA615D8D-AE87-45AA-B9EE-2DB64D6E5BA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0" y="-2775"/>
            <a:ext cx="12187070" cy="686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653BA3D-6306-E6A9-8025-C4A0FE609A8A}"/>
              </a:ext>
            </a:extLst>
          </p:cNvPr>
          <p:cNvSpPr/>
          <p:nvPr/>
        </p:nvSpPr>
        <p:spPr>
          <a:xfrm>
            <a:off x="172278" y="5632412"/>
            <a:ext cx="11834192" cy="152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3" name="Diagrama 2"/>
          <p:cNvGraphicFramePr/>
          <p:nvPr/>
        </p:nvGraphicFramePr>
        <p:xfrm>
          <a:off x="1431235" y="1901165"/>
          <a:ext cx="10151165" cy="3003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jeto 4">
            <a:extLst>
              <a:ext uri="{FF2B5EF4-FFF2-40B4-BE49-F238E27FC236}">
                <a16:creationId xmlns:a16="http://schemas.microsoft.com/office/drawing/2014/main" id="{FF68054B-3D71-4919-B697-5AE7BEC35076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1" t="49468" r="50328" b="27255"/>
          <a:stretch/>
        </p:blipFill>
        <p:spPr bwMode="auto">
          <a:xfrm>
            <a:off x="4001197" y="4914001"/>
            <a:ext cx="1024946" cy="82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esultado de imagen para computador animad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010" y="1180995"/>
            <a:ext cx="864469" cy="72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jeto 5">
            <a:extLst>
              <a:ext uri="{FF2B5EF4-FFF2-40B4-BE49-F238E27FC236}">
                <a16:creationId xmlns:a16="http://schemas.microsoft.com/office/drawing/2014/main" id="{520D4B80-DBC5-46D3-A325-F71724BAB20E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5" t="76116" b="-270"/>
          <a:stretch/>
        </p:blipFill>
        <p:spPr bwMode="auto">
          <a:xfrm>
            <a:off x="1825674" y="4949097"/>
            <a:ext cx="1207073" cy="68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jeto 5">
            <a:extLst>
              <a:ext uri="{FF2B5EF4-FFF2-40B4-BE49-F238E27FC236}">
                <a16:creationId xmlns:a16="http://schemas.microsoft.com/office/drawing/2014/main" id="{71C5E22D-8065-4CF4-8217-09AE4E27047A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95" t="20303" r="4478" b="55543"/>
          <a:stretch/>
        </p:blipFill>
        <p:spPr bwMode="auto">
          <a:xfrm>
            <a:off x="6104735" y="4936029"/>
            <a:ext cx="102188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esultado de imagen para codigos de barras animado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4" b="15135"/>
          <a:stretch/>
        </p:blipFill>
        <p:spPr bwMode="auto">
          <a:xfrm>
            <a:off x="7866383" y="1260482"/>
            <a:ext cx="1328556" cy="63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009C5D3-0146-4C93-BB8A-C96250A835AD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4" t="43922" r="53782" b="27410"/>
          <a:stretch/>
        </p:blipFill>
        <p:spPr bwMode="auto">
          <a:xfrm>
            <a:off x="8437618" y="4936029"/>
            <a:ext cx="834887" cy="1046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A17F402-1C2F-4BA3-98B4-A6E22F9E81B2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6" t="46825" r="4611" b="24507"/>
          <a:stretch/>
        </p:blipFill>
        <p:spPr bwMode="auto">
          <a:xfrm>
            <a:off x="10191670" y="4952234"/>
            <a:ext cx="934278" cy="974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Resultado de imagen para radio operador animad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60" y="1137200"/>
            <a:ext cx="927321" cy="83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n relacionad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696" y="1147324"/>
            <a:ext cx="743718" cy="74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394035" y="404939"/>
            <a:ext cx="837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COMO FUNCIONARA EL SEM EN PASTO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840A236-4C27-FD82-8D68-3E950441AC4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87775" y="687052"/>
            <a:ext cx="1146859" cy="114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6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1;p14">
            <a:extLst>
              <a:ext uri="{FF2B5EF4-FFF2-40B4-BE49-F238E27FC236}">
                <a16:creationId xmlns:a16="http://schemas.microsoft.com/office/drawing/2014/main" id="{1388BEF1-2616-469E-9DC2-5AC79C2FB6A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0" y="0"/>
            <a:ext cx="12187070" cy="686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F4F5B56-E281-41D2-A0ED-9C9D9190BC17}"/>
              </a:ext>
            </a:extLst>
          </p:cNvPr>
          <p:cNvSpPr/>
          <p:nvPr/>
        </p:nvSpPr>
        <p:spPr>
          <a:xfrm>
            <a:off x="3917002" y="3429000"/>
            <a:ext cx="6732240" cy="13655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GRACIAS </a:t>
            </a:r>
          </a:p>
        </p:txBody>
      </p:sp>
    </p:spTree>
    <p:extLst>
      <p:ext uri="{BB962C8B-B14F-4D97-AF65-F5344CB8AC3E}">
        <p14:creationId xmlns:p14="http://schemas.microsoft.com/office/powerpoint/2010/main" val="373002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61D6C6F-B5EE-4A49-933A-50475A62633E}"/>
              </a:ext>
            </a:extLst>
          </p:cNvPr>
          <p:cNvSpPr txBox="1"/>
          <p:nvPr/>
        </p:nvSpPr>
        <p:spPr>
          <a:xfrm>
            <a:off x="2292626" y="153959"/>
            <a:ext cx="95680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SISTEMA DE EMERGENCIAS MÉDICAS SEM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Municipio de Pasto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80C029E-78C1-4926-AC1E-613765F7AB9F}"/>
              </a:ext>
            </a:extLst>
          </p:cNvPr>
          <p:cNvSpPr/>
          <p:nvPr/>
        </p:nvSpPr>
        <p:spPr>
          <a:xfrm>
            <a:off x="338571" y="1911573"/>
            <a:ext cx="1894750" cy="350865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Resolución 926 de  2017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“Por la cual se reglamenta el desarrollo y operación del Sistema de Emergencias Médicas en Colombia ”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Decreto Mpal 0461 del 11 de Diciembre de 2018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“Por la cual se implementa el Sistema de Emergencias Médicas en Pasto ”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9848173-FDCC-4425-9EEA-10F74E0D3F99}"/>
              </a:ext>
            </a:extLst>
          </p:cNvPr>
          <p:cNvSpPr/>
          <p:nvPr/>
        </p:nvSpPr>
        <p:spPr>
          <a:xfrm>
            <a:off x="2771194" y="1212815"/>
            <a:ext cx="9006459" cy="7386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¿QUE ES?: 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 un modelo integrado con el propósito es responder de manera oportuna a las víctimas de enfermedad, accidentes de tránsito, traumatismos o paros cardiorrespiratorios que requieren atención medica de urgencias, en lugares públicos o privados.</a:t>
            </a:r>
            <a:r>
              <a:rPr kumimoji="0" lang="es-CO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C30EAB2-A1F2-4E69-9D39-2C3B1F985EC2}"/>
              </a:ext>
            </a:extLst>
          </p:cNvPr>
          <p:cNvSpPr/>
          <p:nvPr/>
        </p:nvSpPr>
        <p:spPr>
          <a:xfrm>
            <a:off x="2771194" y="2039423"/>
            <a:ext cx="9006459" cy="7386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¿A QUIEN APLICA?: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Aplica a las entidades territoriales, a los prestadores de servicios de salud y a las entidades responsables el pago, así como a toda persona natural o jurídica que deba desarrollar acciones en salud que tengan que ver con el SEM.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89FCDBA-4EBF-4D9C-A5BE-638072FE3805}"/>
              </a:ext>
            </a:extLst>
          </p:cNvPr>
          <p:cNvSpPr/>
          <p:nvPr/>
        </p:nvSpPr>
        <p:spPr>
          <a:xfrm>
            <a:off x="2771194" y="2851466"/>
            <a:ext cx="9006459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IMPLEMENTACION DEL SEM: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Los distritos, los municipios de categoría especial y de primera categoría y el departamento de Archipiélago de San Andrés, Providencia y Santa Catalina deberán implementar el SEM – en el territorio de si jurisdicción, teniendo en cuenta el análisis de situación en salud, los antecedentes de emergencias y desastres y las condiciones geográficas particulares. 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BC84AB5-D96B-48B0-B09A-B637C46E88B3}"/>
              </a:ext>
            </a:extLst>
          </p:cNvPr>
          <p:cNvSpPr/>
          <p:nvPr/>
        </p:nvSpPr>
        <p:spPr>
          <a:xfrm>
            <a:off x="2602982" y="4613819"/>
            <a:ext cx="1524247" cy="7386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ESTRUCTURA DEL SEM: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 7  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BE8E875-1803-4B7B-8D48-514C33EF1867}"/>
              </a:ext>
            </a:extLst>
          </p:cNvPr>
          <p:cNvSpPr/>
          <p:nvPr/>
        </p:nvSpPr>
        <p:spPr>
          <a:xfrm>
            <a:off x="4420828" y="3861990"/>
            <a:ext cx="6012408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Direccionamiento: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 cargo de MinSalud, con apoyo del Comité Nacional de Urgencias. Art. 8</a:t>
            </a:r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id="{3688F749-BDA9-44E3-8BD0-84C8C4FC5538}"/>
              </a:ext>
            </a:extLst>
          </p:cNvPr>
          <p:cNvSpPr/>
          <p:nvPr/>
        </p:nvSpPr>
        <p:spPr>
          <a:xfrm>
            <a:off x="2337866" y="1373898"/>
            <a:ext cx="358650" cy="4680525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brir llave 11">
            <a:extLst>
              <a:ext uri="{FF2B5EF4-FFF2-40B4-BE49-F238E27FC236}">
                <a16:creationId xmlns:a16="http://schemas.microsoft.com/office/drawing/2014/main" id="{B6D541F5-1A27-4810-8AB0-7F7FCEB5F64B}"/>
              </a:ext>
            </a:extLst>
          </p:cNvPr>
          <p:cNvSpPr/>
          <p:nvPr/>
        </p:nvSpPr>
        <p:spPr>
          <a:xfrm>
            <a:off x="4231774" y="4006534"/>
            <a:ext cx="45719" cy="1953234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74E0F3A-F992-4FBE-8608-68189381C494}"/>
              </a:ext>
            </a:extLst>
          </p:cNvPr>
          <p:cNvSpPr/>
          <p:nvPr/>
        </p:nvSpPr>
        <p:spPr>
          <a:xfrm>
            <a:off x="4420828" y="4461472"/>
            <a:ext cx="6012408" cy="7386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Coordinación No Asistencial: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En cabeza de la Entidad Territorial. Art. 9 “Las entidades territoriales emitirán los actos administrativos respectivos para la implementación del SEM”.  Decreto 0461 de 2018 de la Alcaldía de Pasto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23D27C1-02A7-44BE-AB76-B33998A554C9}"/>
              </a:ext>
            </a:extLst>
          </p:cNvPr>
          <p:cNvSpPr/>
          <p:nvPr/>
        </p:nvSpPr>
        <p:spPr>
          <a:xfrm>
            <a:off x="4427758" y="5352483"/>
            <a:ext cx="6005478" cy="7386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Operadores Asistenciales: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Los prestadores de servicio de salud serán los encargados de brindar Atención de urgencias, de manera oportuna, eficiente, y con calidad. Art. 10.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1B2752A-9C17-484A-BA95-3CE7752CE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97" y="5841799"/>
            <a:ext cx="1463167" cy="890093"/>
          </a:xfrm>
          <a:prstGeom prst="rect">
            <a:avLst/>
          </a:prstGeom>
        </p:spPr>
      </p:pic>
      <p:pic>
        <p:nvPicPr>
          <p:cNvPr id="15" name="Google Shape;91;p14">
            <a:extLst>
              <a:ext uri="{FF2B5EF4-FFF2-40B4-BE49-F238E27FC236}">
                <a16:creationId xmlns:a16="http://schemas.microsoft.com/office/drawing/2014/main" id="{C90A025B-AD92-494D-BF91-1170413D20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775"/>
            <a:ext cx="12187070" cy="686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562E7BE-7AC9-484E-976F-5F3854F26EF1}"/>
              </a:ext>
            </a:extLst>
          </p:cNvPr>
          <p:cNvSpPr txBox="1"/>
          <p:nvPr/>
        </p:nvSpPr>
        <p:spPr>
          <a:xfrm>
            <a:off x="1074717" y="1085887"/>
            <a:ext cx="3699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i="1" dirty="0"/>
              <a:t>ORDEN DEL DIA</a:t>
            </a:r>
            <a:endParaRPr lang="es-CO" sz="2400" b="1" i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BC6DAB2-96AB-4FDE-ABC7-7468E8B1ACB2}"/>
              </a:ext>
            </a:extLst>
          </p:cNvPr>
          <p:cNvSpPr txBox="1"/>
          <p:nvPr/>
        </p:nvSpPr>
        <p:spPr>
          <a:xfrm>
            <a:off x="2264898" y="390399"/>
            <a:ext cx="85537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b="1" dirty="0"/>
              <a:t>SISTEMA DE EMERGENCIAS MEDICAS (SEM) 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C41AA1F-ECEA-4B85-99EF-4B1CEDFEF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21" y="1652750"/>
            <a:ext cx="5419814" cy="389568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4B9393C-8B1E-4C36-A751-2E3731C58A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285" y="1373898"/>
            <a:ext cx="5291002" cy="3968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23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61D6C6F-B5EE-4A49-933A-50475A62633E}"/>
              </a:ext>
            </a:extLst>
          </p:cNvPr>
          <p:cNvSpPr txBox="1"/>
          <p:nvPr/>
        </p:nvSpPr>
        <p:spPr>
          <a:xfrm>
            <a:off x="2292626" y="153959"/>
            <a:ext cx="95680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SISTEMA DE EMERGENCIAS MÉDICAS SEM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Municipio de Pasto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80C029E-78C1-4926-AC1E-613765F7AB9F}"/>
              </a:ext>
            </a:extLst>
          </p:cNvPr>
          <p:cNvSpPr/>
          <p:nvPr/>
        </p:nvSpPr>
        <p:spPr>
          <a:xfrm>
            <a:off x="338571" y="1911573"/>
            <a:ext cx="1894750" cy="350865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Resolución 926 de  2017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“Por la cual se reglamenta el desarrollo y operación del Sistema de Emergencias Médicas en Colombia ”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Decreto Mpal 0461 del 11 de Diciembre de 2018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“Por la cual se implementa el Sistema de Emergencias Médicas en Pasto ”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9848173-FDCC-4425-9EEA-10F74E0D3F99}"/>
              </a:ext>
            </a:extLst>
          </p:cNvPr>
          <p:cNvSpPr/>
          <p:nvPr/>
        </p:nvSpPr>
        <p:spPr>
          <a:xfrm>
            <a:off x="2771194" y="1212815"/>
            <a:ext cx="9006459" cy="7386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¿QUE ES?: 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 un modelo integrado con el propósito es responder de manera oportuna a las víctimas de enfermedad, accidentes de tránsito, traumatismos o paros cardiorrespiratorios que requieren atención medica de urgencias, en lugares públicos o privados.</a:t>
            </a:r>
            <a:r>
              <a:rPr kumimoji="0" lang="es-CO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C30EAB2-A1F2-4E69-9D39-2C3B1F985EC2}"/>
              </a:ext>
            </a:extLst>
          </p:cNvPr>
          <p:cNvSpPr/>
          <p:nvPr/>
        </p:nvSpPr>
        <p:spPr>
          <a:xfrm>
            <a:off x="2771194" y="2039423"/>
            <a:ext cx="9006459" cy="7386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¿A QUIEN APLICA?: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Aplica a las entidades territoriales, a los prestadores de servicios de salud y a las entidades responsables el pago, así como a toda persona natural o jurídica que deba desarrollar acciones en salud que tengan que ver con el SEM.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89FCDBA-4EBF-4D9C-A5BE-638072FE3805}"/>
              </a:ext>
            </a:extLst>
          </p:cNvPr>
          <p:cNvSpPr/>
          <p:nvPr/>
        </p:nvSpPr>
        <p:spPr>
          <a:xfrm>
            <a:off x="2771194" y="2851466"/>
            <a:ext cx="9006459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IMPLEMENTACION DEL SEM: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Los distritos, los municipios de categoría especial y de primera categoría y el departamento de Archipiélago de San Andrés, Providencia y Santa Catalina deberán implementar el SEM – en el territorio de si jurisdicción, teniendo en cuenta el análisis de situación en salud, los antecedentes de emergencias y desastres y las condiciones geográficas particulares. 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BC84AB5-D96B-48B0-B09A-B637C46E88B3}"/>
              </a:ext>
            </a:extLst>
          </p:cNvPr>
          <p:cNvSpPr/>
          <p:nvPr/>
        </p:nvSpPr>
        <p:spPr>
          <a:xfrm>
            <a:off x="2602982" y="4613819"/>
            <a:ext cx="1524247" cy="7386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ESTRUCTURA DEL SEM: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 7  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BE8E875-1803-4B7B-8D48-514C33EF1867}"/>
              </a:ext>
            </a:extLst>
          </p:cNvPr>
          <p:cNvSpPr/>
          <p:nvPr/>
        </p:nvSpPr>
        <p:spPr>
          <a:xfrm>
            <a:off x="4420828" y="3861990"/>
            <a:ext cx="6012408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Direccionamiento: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 cargo de MinSalud, con apoyo del Comité Nacional de Urgencias. Art. 8</a:t>
            </a:r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id="{3688F749-BDA9-44E3-8BD0-84C8C4FC5538}"/>
              </a:ext>
            </a:extLst>
          </p:cNvPr>
          <p:cNvSpPr/>
          <p:nvPr/>
        </p:nvSpPr>
        <p:spPr>
          <a:xfrm>
            <a:off x="2337866" y="1373898"/>
            <a:ext cx="358650" cy="4680525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brir llave 11">
            <a:extLst>
              <a:ext uri="{FF2B5EF4-FFF2-40B4-BE49-F238E27FC236}">
                <a16:creationId xmlns:a16="http://schemas.microsoft.com/office/drawing/2014/main" id="{B6D541F5-1A27-4810-8AB0-7F7FCEB5F64B}"/>
              </a:ext>
            </a:extLst>
          </p:cNvPr>
          <p:cNvSpPr/>
          <p:nvPr/>
        </p:nvSpPr>
        <p:spPr>
          <a:xfrm>
            <a:off x="4231774" y="4006534"/>
            <a:ext cx="45719" cy="1953234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74E0F3A-F992-4FBE-8608-68189381C494}"/>
              </a:ext>
            </a:extLst>
          </p:cNvPr>
          <p:cNvSpPr/>
          <p:nvPr/>
        </p:nvSpPr>
        <p:spPr>
          <a:xfrm>
            <a:off x="4420828" y="4461472"/>
            <a:ext cx="6012408" cy="7386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Coordinación No Asistencial: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En cabeza de la Entidad Territorial. Art. 9 “Las entidades territoriales emitirán los actos administrativos respectivos para la implementación del SEM”.  Decreto 0461 de 2018 de la Alcaldía de Pasto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23D27C1-02A7-44BE-AB76-B33998A554C9}"/>
              </a:ext>
            </a:extLst>
          </p:cNvPr>
          <p:cNvSpPr/>
          <p:nvPr/>
        </p:nvSpPr>
        <p:spPr>
          <a:xfrm>
            <a:off x="4427758" y="5352483"/>
            <a:ext cx="6005478" cy="7386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Operadores Asistenciales: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Los prestadores de servicio de salud serán los encargados de brindar Atención de urgencias, de manera oportuna, eficiente, y con calidad. Art. 10.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1B2752A-9C17-484A-BA95-3CE7752CE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97" y="5841799"/>
            <a:ext cx="1463167" cy="890093"/>
          </a:xfrm>
          <a:prstGeom prst="rect">
            <a:avLst/>
          </a:prstGeom>
        </p:spPr>
      </p:pic>
      <p:pic>
        <p:nvPicPr>
          <p:cNvPr id="15" name="Google Shape;91;p14">
            <a:extLst>
              <a:ext uri="{FF2B5EF4-FFF2-40B4-BE49-F238E27FC236}">
                <a16:creationId xmlns:a16="http://schemas.microsoft.com/office/drawing/2014/main" id="{C90A025B-AD92-494D-BF91-1170413D20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0" y="-2775"/>
            <a:ext cx="12187070" cy="686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0F0C4A0-9E02-4951-99C3-02F284CD7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187" y="0"/>
            <a:ext cx="12263119" cy="689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7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91;p14">
            <a:extLst>
              <a:ext uri="{FF2B5EF4-FFF2-40B4-BE49-F238E27FC236}">
                <a16:creationId xmlns:a16="http://schemas.microsoft.com/office/drawing/2014/main" id="{150333E0-6D16-4B79-9706-EFC19B8D04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775"/>
            <a:ext cx="12187070" cy="6860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667001" y="1196753"/>
            <a:ext cx="6780068" cy="4392487"/>
          </a:xfrm>
        </p:spPr>
        <p:txBody>
          <a:bodyPr anchor="t">
            <a:noAutofit/>
          </a:bodyPr>
          <a:lstStyle/>
          <a:p>
            <a:pPr algn="ctr"/>
            <a:r>
              <a:rPr lang="es-CO" sz="2700" dirty="0">
                <a:latin typeface="Century Gothic" panose="020B0502020202020204" pitchFamily="34" charset="0"/>
              </a:rPr>
              <a:t/>
            </a:r>
            <a:br>
              <a:rPr lang="es-CO" sz="2700" dirty="0">
                <a:latin typeface="Century Gothic" panose="020B0502020202020204" pitchFamily="34" charset="0"/>
              </a:rPr>
            </a:br>
            <a:endParaRPr lang="es-CO" sz="2700" dirty="0">
              <a:latin typeface="Century Gothic" panose="020B0502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264898" y="390399"/>
            <a:ext cx="85537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b="1" dirty="0"/>
              <a:t>SISTEMA DE EMERGENCIAS MEDICAS (SEM)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C70462A-7A2E-48E0-A838-4ED2C929E026}"/>
              </a:ext>
            </a:extLst>
          </p:cNvPr>
          <p:cNvSpPr txBox="1"/>
          <p:nvPr/>
        </p:nvSpPr>
        <p:spPr>
          <a:xfrm>
            <a:off x="6817394" y="1145527"/>
            <a:ext cx="4493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OBJETIVO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6E1B52F-495A-4F2C-905D-350C4CD5D5A4}"/>
              </a:ext>
            </a:extLst>
          </p:cNvPr>
          <p:cNvSpPr/>
          <p:nvPr/>
        </p:nvSpPr>
        <p:spPr>
          <a:xfrm>
            <a:off x="6817394" y="1638251"/>
            <a:ext cx="4076602" cy="3908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responder de manera oportuna y eficiente las 24 horas del día los 7 días de la semana a las víctimas de enfermedad, accidentes de tránsito, traumatismo o paro cardiorrespiratorio que requieran atención médica de urgencias.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BCAB6BF-EFA4-49E9-9626-275C4679F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990" y="1604952"/>
            <a:ext cx="5164667" cy="3774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27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91;p14">
            <a:extLst>
              <a:ext uri="{FF2B5EF4-FFF2-40B4-BE49-F238E27FC236}">
                <a16:creationId xmlns:a16="http://schemas.microsoft.com/office/drawing/2014/main" id="{150333E0-6D16-4B79-9706-EFC19B8D04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0" y="-2775"/>
            <a:ext cx="12187070" cy="6860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667001" y="1196753"/>
            <a:ext cx="6780068" cy="4392487"/>
          </a:xfrm>
        </p:spPr>
        <p:txBody>
          <a:bodyPr anchor="t">
            <a:noAutofit/>
          </a:bodyPr>
          <a:lstStyle/>
          <a:p>
            <a:pPr algn="ctr"/>
            <a:r>
              <a:rPr lang="es-CO" sz="2700" dirty="0">
                <a:latin typeface="Century Gothic" panose="020B0502020202020204" pitchFamily="34" charset="0"/>
              </a:rPr>
              <a:t/>
            </a:r>
            <a:br>
              <a:rPr lang="es-CO" sz="2700" dirty="0">
                <a:latin typeface="Century Gothic" panose="020B0502020202020204" pitchFamily="34" charset="0"/>
              </a:rPr>
            </a:br>
            <a:endParaRPr lang="es-CO" sz="2700" dirty="0">
              <a:latin typeface="Century Gothic" panose="020B0502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264898" y="390399"/>
            <a:ext cx="85537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b="1" dirty="0"/>
              <a:t>SISTEMA DE EMERGENCIAS MEDICAS (SEM) 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89F9D17-A8A3-46C9-8218-1E390C82B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66" y="2015561"/>
            <a:ext cx="8520338" cy="3898042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AC785CAE-3768-48EB-952B-F1378CABC753}"/>
              </a:ext>
            </a:extLst>
          </p:cNvPr>
          <p:cNvSpPr/>
          <p:nvPr/>
        </p:nvSpPr>
        <p:spPr>
          <a:xfrm>
            <a:off x="1399733" y="944397"/>
            <a:ext cx="9946309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El funcionamiento e implementación del Sistema de Emergencias  Médicas – SEM para municipio de Pasto se realiza con base a los 7 componentes (artículo 11  - Resolución 926 de marzo de 2017 y artículo 9 Decreto Municipal 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99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91;p14">
            <a:extLst>
              <a:ext uri="{FF2B5EF4-FFF2-40B4-BE49-F238E27FC236}">
                <a16:creationId xmlns:a16="http://schemas.microsoft.com/office/drawing/2014/main" id="{150333E0-6D16-4B79-9706-EFC19B8D04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0" y="-2775"/>
            <a:ext cx="12187070" cy="6860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667001" y="1196753"/>
            <a:ext cx="6780068" cy="4392487"/>
          </a:xfrm>
        </p:spPr>
        <p:txBody>
          <a:bodyPr anchor="t">
            <a:noAutofit/>
          </a:bodyPr>
          <a:lstStyle/>
          <a:p>
            <a:pPr algn="ctr"/>
            <a:r>
              <a:rPr lang="es-CO" sz="2700" dirty="0">
                <a:latin typeface="Century Gothic" panose="020B0502020202020204" pitchFamily="34" charset="0"/>
              </a:rPr>
              <a:t/>
            </a:r>
            <a:br>
              <a:rPr lang="es-CO" sz="2700" dirty="0">
                <a:latin typeface="Century Gothic" panose="020B0502020202020204" pitchFamily="34" charset="0"/>
              </a:rPr>
            </a:br>
            <a:endParaRPr lang="es-CO" sz="2700" dirty="0">
              <a:latin typeface="Century Gothic" panose="020B0502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667001" y="440954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b="1" dirty="0"/>
              <a:t>SISTEMA DE EMERGENCIAS MEDICAS (SEM) 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704562" y="1684690"/>
            <a:ext cx="37765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latin typeface="Calibri" panose="020F0502020204030204" pitchFamily="34" charset="0"/>
                <a:cs typeface="Calibri" panose="020F0502020204030204" pitchFamily="34" charset="0"/>
              </a:rPr>
              <a:t>EL SEM es un conjunto organizado de actores en salud que actúan coordinadamente para atender una urgencia o una emergencia o desastre</a:t>
            </a:r>
            <a:r>
              <a:rPr lang="es-CO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321736" y="4323084"/>
            <a:ext cx="6213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latin typeface="Calibri" panose="020F0502020204030204" pitchFamily="34" charset="0"/>
                <a:cs typeface="Calibri" panose="020F0502020204030204" pitchFamily="34" charset="0"/>
              </a:rPr>
              <a:t>El SEM se activará por la línea de emergencias </a:t>
            </a:r>
            <a:r>
              <a:rPr lang="es-CO" sz="2400" b="1" dirty="0">
                <a:latin typeface="Calibri" panose="020F0502020204030204" pitchFamily="34" charset="0"/>
                <a:cs typeface="Calibri" panose="020F0502020204030204" pitchFamily="34" charset="0"/>
              </a:rPr>
              <a:t>NUSE </a:t>
            </a:r>
            <a:r>
              <a:rPr lang="es-CO" sz="2400" dirty="0">
                <a:latin typeface="Calibri" panose="020F0502020204030204" pitchFamily="34" charset="0"/>
                <a:cs typeface="Calibri" panose="020F0502020204030204" pitchFamily="34" charset="0"/>
              </a:rPr>
              <a:t> marcando</a:t>
            </a:r>
            <a:r>
              <a:rPr lang="es-CO" sz="2400" b="1" dirty="0">
                <a:latin typeface="Calibri" panose="020F0502020204030204" pitchFamily="34" charset="0"/>
                <a:cs typeface="Calibri" panose="020F0502020204030204" pitchFamily="34" charset="0"/>
              </a:rPr>
              <a:t> 123 </a:t>
            </a:r>
            <a:r>
              <a:rPr lang="es-CO" sz="2400" dirty="0">
                <a:latin typeface="Calibri" panose="020F0502020204030204" pitchFamily="34" charset="0"/>
                <a:cs typeface="Calibri" panose="020F0502020204030204" pitchFamily="34" charset="0"/>
              </a:rPr>
              <a:t>de la ciudad de Pasto:</a:t>
            </a:r>
          </a:p>
          <a:p>
            <a:endParaRPr lang="es-C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95335E-A2A7-4404-A7B3-A4D47AC044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" t="4909" r="62995" b="81498"/>
          <a:stretch/>
        </p:blipFill>
        <p:spPr>
          <a:xfrm>
            <a:off x="2452025" y="4063350"/>
            <a:ext cx="2016224" cy="1135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F9F7247-F4B0-4FD6-B67F-DB1317107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326" y="1285249"/>
            <a:ext cx="2907839" cy="289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2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91;p14">
            <a:extLst>
              <a:ext uri="{FF2B5EF4-FFF2-40B4-BE49-F238E27FC236}">
                <a16:creationId xmlns:a16="http://schemas.microsoft.com/office/drawing/2014/main" id="{6144CFAD-0A98-4279-8B2C-156D75624F6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0" y="-2775"/>
            <a:ext cx="12187070" cy="6860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2235928" y="619251"/>
            <a:ext cx="7917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latin typeface="Calibri" panose="020F0502020204030204" pitchFamily="34" charset="0"/>
                <a:cs typeface="Calibri" panose="020F0502020204030204" pitchFamily="34" charset="0"/>
              </a:rPr>
              <a:t>SISTEMA DE EMERGENCIAS MEDICAS (SEM) 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943544" y="1535795"/>
            <a:ext cx="7572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latin typeface="Century Gothic" panose="020B0502020202020204" pitchFamily="34" charset="0"/>
              </a:rPr>
              <a:t>NUMERO UNICO DE SEGURIDAD Y EMERGENCIAS (NUSE) 123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636950" y="2014666"/>
            <a:ext cx="9115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800" dirty="0">
                <a:latin typeface="Calibri" panose="020F0502020204030204" pitchFamily="34" charset="0"/>
                <a:cs typeface="Calibri" panose="020F0502020204030204" pitchFamily="34" charset="0"/>
              </a:rPr>
              <a:t>Es la línea única de emergencias Nacional, que permite que en un sólo número los colombianos puedan acceder a todos los servicios de emergencia y seguridad que ofrece el Estado gratuitamente las 24 horas del día todos los días del año. </a:t>
            </a:r>
          </a:p>
          <a:p>
            <a:pPr algn="just"/>
            <a:r>
              <a:rPr lang="es-MX" sz="1800" dirty="0">
                <a:latin typeface="Calibri" panose="020F0502020204030204" pitchFamily="34" charset="0"/>
                <a:cs typeface="Calibri" panose="020F0502020204030204" pitchFamily="34" charset="0"/>
              </a:rPr>
              <a:t>El Sistema de Emergencias Medicas Se articulo con esta línea para responder de forma inmediata y oportuna a todas las urgencias, las emergencias y los desastres relacionados con la atención en salud que ocurran en el municipio de Pasto</a:t>
            </a:r>
            <a:endParaRPr lang="es-C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634" y="4059588"/>
            <a:ext cx="1449906" cy="14072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F95335E-A2A7-4404-A7B3-A4D47AC044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" t="4909" r="62995" b="81498"/>
          <a:stretch/>
        </p:blipFill>
        <p:spPr>
          <a:xfrm>
            <a:off x="6096000" y="3847753"/>
            <a:ext cx="2956807" cy="1665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7537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1;p14">
            <a:extLst>
              <a:ext uri="{FF2B5EF4-FFF2-40B4-BE49-F238E27FC236}">
                <a16:creationId xmlns:a16="http://schemas.microsoft.com/office/drawing/2014/main" id="{59FAA30B-6F34-4F0F-9F25-1B9F518DFD6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0" y="-2775"/>
            <a:ext cx="12187070" cy="6860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Título">
            <a:extLst>
              <a:ext uri="{FF2B5EF4-FFF2-40B4-BE49-F238E27FC236}">
                <a16:creationId xmlns:a16="http://schemas.microsoft.com/office/drawing/2014/main" id="{174CC903-ECE5-441D-B7EB-AFCAB615D7D8}"/>
              </a:ext>
            </a:extLst>
          </p:cNvPr>
          <p:cNvSpPr txBox="1">
            <a:spLocks/>
          </p:cNvSpPr>
          <p:nvPr/>
        </p:nvSpPr>
        <p:spPr>
          <a:xfrm>
            <a:off x="2135561" y="116632"/>
            <a:ext cx="839556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latin typeface="Century Gothic" pitchFamily="34" charset="0"/>
              </a:rPr>
              <a:t>                                                                         SISTEMA DE EMERGENCIAS MEDICAS (SEM)</a:t>
            </a:r>
            <a:br>
              <a:rPr lang="es-CO" sz="2800" b="1" dirty="0">
                <a:latin typeface="Century Gothic" pitchFamily="34" charset="0"/>
              </a:rPr>
            </a:br>
            <a:endParaRPr lang="es-CO" sz="2800" b="1" dirty="0">
              <a:latin typeface="Century Gothic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1E13BEF-0E6B-4861-B139-2F29E1FD05C2}"/>
              </a:ext>
            </a:extLst>
          </p:cNvPr>
          <p:cNvGraphicFramePr/>
          <p:nvPr/>
        </p:nvGraphicFramePr>
        <p:xfrm>
          <a:off x="1883532" y="979340"/>
          <a:ext cx="84249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781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1;p14">
            <a:extLst>
              <a:ext uri="{FF2B5EF4-FFF2-40B4-BE49-F238E27FC236}">
                <a16:creationId xmlns:a16="http://schemas.microsoft.com/office/drawing/2014/main" id="{1388BEF1-2616-469E-9DC2-5AC79C2FB6A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0" y="-2775"/>
            <a:ext cx="12187070" cy="6860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2273104" y="464648"/>
            <a:ext cx="8376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/>
              <a:t>SISTEMA DE EMERGENCIAS MEDICAS (</a:t>
            </a:r>
            <a:r>
              <a:rPr lang="es-CO" sz="3000" b="1" dirty="0"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s-CO" sz="3000" b="1" dirty="0"/>
              <a:t>) 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456900" y="1092803"/>
            <a:ext cx="7626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COMO ACTIVAR EL SISTEMA DE EMERGENCIAS MEDICAS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1" y="4490711"/>
            <a:ext cx="6336704" cy="162564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03612" y="1580952"/>
            <a:ext cx="74797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1800" dirty="0">
                <a:latin typeface="Calibri" panose="020F0502020204030204" pitchFamily="34" charset="0"/>
                <a:cs typeface="Calibri" panose="020F0502020204030204" pitchFamily="34" charset="0"/>
              </a:rPr>
              <a:t>Identifíquese y Ofrezca su ayuda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>
                <a:latin typeface="Calibri" panose="020F0502020204030204" pitchFamily="34" charset="0"/>
                <a:cs typeface="Calibri" panose="020F0502020204030204" pitchFamily="34" charset="0"/>
              </a:rPr>
              <a:t>Acérquese al paciente y valore su estado de conciencia</a:t>
            </a: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1800" dirty="0">
                <a:latin typeface="Calibri" panose="020F0502020204030204" pitchFamily="34" charset="0"/>
                <a:cs typeface="Calibri" panose="020F0502020204030204" pitchFamily="34" charset="0"/>
              </a:rPr>
              <a:t>Active la línea se emergencia </a:t>
            </a:r>
            <a:r>
              <a:rPr lang="es-MX" sz="1800" b="1" dirty="0">
                <a:latin typeface="Calibri" panose="020F0502020204030204" pitchFamily="34" charset="0"/>
                <a:cs typeface="Calibri" panose="020F0502020204030204" pitchFamily="34" charset="0"/>
              </a:rPr>
              <a:t>NUSE 123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>
                <a:latin typeface="Calibri" panose="020F0502020204030204" pitchFamily="34" charset="0"/>
                <a:cs typeface="Calibri" panose="020F0502020204030204" pitchFamily="34" charset="0"/>
              </a:rPr>
              <a:t>Informe lo solicitado al, de la línea de emergencias </a:t>
            </a:r>
            <a:r>
              <a:rPr lang="es-MX" sz="1800" b="1" dirty="0">
                <a:latin typeface="Calibri" panose="020F0502020204030204" pitchFamily="34" charset="0"/>
                <a:cs typeface="Calibri" panose="020F0502020204030204" pitchFamily="34" charset="0"/>
              </a:rPr>
              <a:t>NUSE 123  </a:t>
            </a:r>
            <a:r>
              <a:rPr lang="es-MX" sz="1800" dirty="0">
                <a:latin typeface="Calibri" panose="020F0502020204030204" pitchFamily="34" charset="0"/>
                <a:cs typeface="Calibri" panose="020F0502020204030204" pitchFamily="34" charset="0"/>
              </a:rPr>
              <a:t>equipo regulador de salud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>
                <a:latin typeface="Calibri" panose="020F0502020204030204" pitchFamily="34" charset="0"/>
                <a:cs typeface="Calibri" panose="020F0502020204030204" pitchFamily="34" charset="0"/>
              </a:rPr>
              <a:t>Sigas las indicaciones y proteja la victima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>
                <a:latin typeface="Calibri" panose="020F0502020204030204" pitchFamily="34" charset="0"/>
                <a:cs typeface="Calibri" panose="020F0502020204030204" pitchFamily="34" charset="0"/>
              </a:rPr>
              <a:t>Inicie los Primeros Auxilios (si esta capacitado), espere la llegada del personal de salud especializado.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>
                <a:latin typeface="Calibri" panose="020F0502020204030204" pitchFamily="34" charset="0"/>
                <a:cs typeface="Calibri" panose="020F0502020204030204" pitchFamily="34" charset="0"/>
              </a:rPr>
              <a:t>Informe lo solicitado por el equipo de salud especializado que llega al sito del evento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>
                <a:latin typeface="Calibri" panose="020F0502020204030204" pitchFamily="34" charset="0"/>
                <a:cs typeface="Calibri" panose="020F0502020204030204" pitchFamily="34" charset="0"/>
              </a:rPr>
              <a:t>Este siempre preparado y dispuesto a ayudar </a:t>
            </a:r>
          </a:p>
          <a:p>
            <a:pPr algn="just"/>
            <a:r>
              <a:rPr lang="es-MX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s-MX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C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3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1295</Words>
  <Application>Microsoft Office PowerPoint</Application>
  <PresentationFormat>Panorámica</PresentationFormat>
  <Paragraphs>109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Century Gothic</vt:lpstr>
      <vt:lpstr>Arial</vt:lpstr>
      <vt:lpstr>Aharoni</vt:lpstr>
      <vt:lpstr>Calibri</vt:lpstr>
      <vt:lpstr>Tema de Office</vt:lpstr>
      <vt:lpstr>Presentación de PowerPoint</vt:lpstr>
      <vt:lpstr>Presentación de PowerPoint</vt:lpstr>
      <vt:lpstr>Presentación de PowerPoint</vt:lpstr>
      <vt:lpstr> </vt:lpstr>
      <vt:lpstr> 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EMERGENCIAS MEDICAS</dc:creator>
  <cp:lastModifiedBy>SUBSECRETARIA_ASEGUR</cp:lastModifiedBy>
  <cp:revision>56</cp:revision>
  <cp:lastPrinted>2022-05-24T18:14:34Z</cp:lastPrinted>
  <dcterms:modified xsi:type="dcterms:W3CDTF">2023-05-02T15:08:21Z</dcterms:modified>
</cp:coreProperties>
</file>