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  <p:sldMasterId id="2147483684" r:id="rId2"/>
    <p:sldMasterId id="2147484599" r:id="rId3"/>
    <p:sldMasterId id="2147484611" r:id="rId4"/>
  </p:sldMasterIdLst>
  <p:notesMasterIdLst>
    <p:notesMasterId r:id="rId30"/>
  </p:notesMasterIdLst>
  <p:handoutMasterIdLst>
    <p:handoutMasterId r:id="rId31"/>
  </p:handoutMasterIdLst>
  <p:sldIdLst>
    <p:sldId id="547" r:id="rId5"/>
    <p:sldId id="586" r:id="rId6"/>
    <p:sldId id="553" r:id="rId7"/>
    <p:sldId id="554" r:id="rId8"/>
    <p:sldId id="555" r:id="rId9"/>
    <p:sldId id="556" r:id="rId10"/>
    <p:sldId id="570" r:id="rId11"/>
    <p:sldId id="599" r:id="rId12"/>
    <p:sldId id="560" r:id="rId13"/>
    <p:sldId id="578" r:id="rId14"/>
    <p:sldId id="579" r:id="rId15"/>
    <p:sldId id="580" r:id="rId16"/>
    <p:sldId id="581" r:id="rId17"/>
    <p:sldId id="582" r:id="rId18"/>
    <p:sldId id="583" r:id="rId19"/>
    <p:sldId id="584" r:id="rId20"/>
    <p:sldId id="561" r:id="rId21"/>
    <p:sldId id="568" r:id="rId22"/>
    <p:sldId id="585" r:id="rId23"/>
    <p:sldId id="577" r:id="rId24"/>
    <p:sldId id="562" r:id="rId25"/>
    <p:sldId id="563" r:id="rId26"/>
    <p:sldId id="565" r:id="rId27"/>
    <p:sldId id="571" r:id="rId28"/>
    <p:sldId id="552" r:id="rId29"/>
  </p:sldIdLst>
  <p:sldSz cx="9144000" cy="6858000" type="screen4x3"/>
  <p:notesSz cx="6797675" cy="9928225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jardo Zuluaga, Nubia" initials="FN" lastIdx="6" clrIdx="0">
    <p:extLst>
      <p:ext uri="{19B8F6BF-5375-455C-9EA6-DF929625EA0E}">
        <p15:presenceInfo xmlns:p15="http://schemas.microsoft.com/office/powerpoint/2012/main" userId="S::nfajardo@saludcapital.gov.co::d2252665-327a-4a45-b206-743d40f80d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768"/>
    <a:srgbClr val="0070C0"/>
    <a:srgbClr val="0000FF"/>
    <a:srgbClr val="0FC4D7"/>
    <a:srgbClr val="004268"/>
    <a:srgbClr val="922CCA"/>
    <a:srgbClr val="00ADE6"/>
    <a:srgbClr val="0000CC"/>
    <a:srgbClr val="FF0066"/>
    <a:srgbClr val="004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3A8CAD-9BC4-B947-520F-BF5DB6FC55F3}" v="3" dt="2022-01-31T22:15:59.636"/>
    <p1510:client id="{C05E4C9A-59D0-BB8C-CEE9-2F1A4BE3C2B5}" v="416" dt="2021-11-22T04:18:01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7BFD6-1547-41B5-A607-49A3602C5CAD}" type="doc">
      <dgm:prSet loTypeId="urn:microsoft.com/office/officeart/2008/layout/LinedList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CO"/>
        </a:p>
      </dgm:t>
    </dgm:pt>
    <dgm:pt modelId="{4D3B642A-5636-4627-8CF7-AEA43659F069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Dolor.</a:t>
          </a:r>
        </a:p>
      </dgm:t>
    </dgm:pt>
    <dgm:pt modelId="{A5863C25-FA88-4DAA-BB8D-78B4F4E77F4C}" type="parTrans" cxnId="{175911FD-8746-4376-A623-1493C6EDAB78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D97222B7-F801-492D-9F55-FCC2D5AB43EF}" type="sibTrans" cxnId="{175911FD-8746-4376-A623-1493C6EDAB78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BC7FC552-DD55-47B8-85ED-4668C4AE2810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Agotamiento.</a:t>
          </a:r>
        </a:p>
      </dgm:t>
    </dgm:pt>
    <dgm:pt modelId="{F452D60D-F7E4-49D8-B760-545910BF7FCA}" type="parTrans" cxnId="{CEF5BC60-7AA6-4E8B-B962-119040E2463D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5170E0F7-6591-48D6-9A5D-6AFD56A563FF}" type="sibTrans" cxnId="{CEF5BC60-7AA6-4E8B-B962-119040E2463D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B8224702-2BA2-49B3-B871-BFFD6F64FDC8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Falta de ingesta de alimento por tiempo prolongado.</a:t>
          </a:r>
        </a:p>
      </dgm:t>
    </dgm:pt>
    <dgm:pt modelId="{2F70D905-4666-4D4A-9A09-BF6607EC8957}" type="parTrans" cxnId="{C04A1859-6638-4FA0-9260-A6B1641A5D3C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D7463867-8EF9-457B-927E-1AAD5F7EDEA1}" type="sibTrans" cxnId="{C04A1859-6638-4FA0-9260-A6B1641A5D3C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20BC3C2C-B995-48ED-A38C-F7BB81816907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Ejercicio intenso o estado de fatiga.</a:t>
          </a:r>
        </a:p>
      </dgm:t>
    </dgm:pt>
    <dgm:pt modelId="{108CF493-28E6-47FC-9955-EAC1393E7945}" type="parTrans" cxnId="{FC902AC2-F0D3-452C-9F2E-523EEB57B0C7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56468F4A-1754-4A89-BC15-5F57F0E57524}" type="sibTrans" cxnId="{FC902AC2-F0D3-452C-9F2E-523EEB57B0C7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2FFF265C-8B44-443D-BA1D-6274EF00F85C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Calor.</a:t>
          </a:r>
        </a:p>
      </dgm:t>
    </dgm:pt>
    <dgm:pt modelId="{5F578F91-C98C-4200-8000-DD5C65A93F35}" type="parTrans" cxnId="{69E788B9-BE66-42D9-A403-AB4228924B6A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E1D56E51-3CDA-41B4-B739-8227B1F94F92}" type="sibTrans" cxnId="{69E788B9-BE66-42D9-A403-AB4228924B6A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4A2AED20-7976-4419-A462-CC712E1C4A1E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Hemorragias.</a:t>
          </a:r>
        </a:p>
      </dgm:t>
    </dgm:pt>
    <dgm:pt modelId="{E77121DD-4211-4180-A5F6-A146325483C8}" type="parTrans" cxnId="{34876F4F-7B2E-4E6D-B948-3289C7F1D6EA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67939939-1590-400B-9DD0-BBBC5BAA69F1}" type="sibTrans" cxnId="{34876F4F-7B2E-4E6D-B948-3289C7F1D6EA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C137B15D-436B-42B5-84B3-21C78C6271F9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Espacios confinados.</a:t>
          </a:r>
        </a:p>
      </dgm:t>
    </dgm:pt>
    <dgm:pt modelId="{BC15F221-DD29-4661-BCB4-D777E42ED815}" type="parTrans" cxnId="{0DC736EE-826A-4F1C-96D4-70AA9033439E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1103F4CE-38DF-49CB-A6AD-3EA6E361D5DA}" type="sibTrans" cxnId="{0DC736EE-826A-4F1C-96D4-70AA9033439E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24130EC2-C12E-49A0-BC57-05A612E404A5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Mucho tiempo de pie o levantarse rápido.</a:t>
          </a:r>
        </a:p>
      </dgm:t>
    </dgm:pt>
    <dgm:pt modelId="{CFB6C9E0-CAFC-44BB-A78F-075F083FD1D3}" type="parTrans" cxnId="{6DFE985A-FD88-4BA2-A22B-950A99F4F742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465D219D-7165-409E-9BDC-C33D9AF1D1B6}" type="sibTrans" cxnId="{6DFE985A-FD88-4BA2-A22B-950A99F4F742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CDF12CF1-7D5D-4054-B536-DCB6F7A85CD1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Emociones (Ansiedad o estrés).</a:t>
          </a:r>
        </a:p>
      </dgm:t>
    </dgm:pt>
    <dgm:pt modelId="{CE5E6008-B0C4-4F55-8FA3-07800B42329B}" type="parTrans" cxnId="{0F6173E9-2D34-4594-931B-AC89254AFC0D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93E48EA2-2B1D-4197-AA8A-6AB661F432B6}" type="sibTrans" cxnId="{0F6173E9-2D34-4594-931B-AC89254AFC0D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3C916229-0734-499F-9ED6-60B6BA8E337B}">
      <dgm:prSet phldrT="[Texto]" custT="1"/>
      <dgm:spPr/>
      <dgm:t>
        <a:bodyPr/>
        <a:lstStyle/>
        <a:p>
          <a:r>
            <a:rPr lang="es-CO" sz="2500" dirty="0">
              <a:latin typeface="Arial Narrow"/>
            </a:rPr>
            <a:t>Enfermedades de base.</a:t>
          </a:r>
        </a:p>
      </dgm:t>
    </dgm:pt>
    <dgm:pt modelId="{86935A86-CC07-4175-8EDA-6C9A061B8AA8}" type="parTrans" cxnId="{9011762D-B053-46EE-80F8-C2A410828DAD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5A00F88D-C984-46BF-8166-6084BAC7D3DC}" type="sibTrans" cxnId="{9011762D-B053-46EE-80F8-C2A410828DAD}">
      <dgm:prSet/>
      <dgm:spPr/>
      <dgm:t>
        <a:bodyPr/>
        <a:lstStyle/>
        <a:p>
          <a:endParaRPr lang="es-CO" sz="2500">
            <a:latin typeface="Arial Narrow" panose="020B0606020202030204" pitchFamily="34" charset="0"/>
          </a:endParaRPr>
        </a:p>
      </dgm:t>
    </dgm:pt>
    <dgm:pt modelId="{C4ACD72C-6961-49B8-8BFB-EF58C664B115}" type="pres">
      <dgm:prSet presAssocID="{E1A7BFD6-1547-41B5-A607-49A3602C5CAD}" presName="vert0" presStyleCnt="0">
        <dgm:presLayoutVars>
          <dgm:dir/>
          <dgm:animOne val="branch"/>
          <dgm:animLvl val="lvl"/>
        </dgm:presLayoutVars>
      </dgm:prSet>
      <dgm:spPr/>
    </dgm:pt>
    <dgm:pt modelId="{33E74506-0851-4744-8EC8-E4E8714A75AA}" type="pres">
      <dgm:prSet presAssocID="{4D3B642A-5636-4627-8CF7-AEA43659F069}" presName="thickLine" presStyleLbl="alignNode1" presStyleIdx="0" presStyleCnt="10"/>
      <dgm:spPr/>
    </dgm:pt>
    <dgm:pt modelId="{5AB0150A-C562-4D75-B90F-EAF909D7062C}" type="pres">
      <dgm:prSet presAssocID="{4D3B642A-5636-4627-8CF7-AEA43659F069}" presName="horz1" presStyleCnt="0"/>
      <dgm:spPr/>
    </dgm:pt>
    <dgm:pt modelId="{573AEE8C-4EA7-43E1-9B65-FFA4AF75490A}" type="pres">
      <dgm:prSet presAssocID="{4D3B642A-5636-4627-8CF7-AEA43659F069}" presName="tx1" presStyleLbl="revTx" presStyleIdx="0" presStyleCnt="10"/>
      <dgm:spPr/>
    </dgm:pt>
    <dgm:pt modelId="{3E888691-7897-4DA9-9847-A46BAF89CEF7}" type="pres">
      <dgm:prSet presAssocID="{4D3B642A-5636-4627-8CF7-AEA43659F069}" presName="vert1" presStyleCnt="0"/>
      <dgm:spPr/>
    </dgm:pt>
    <dgm:pt modelId="{8D402B19-9AFF-417A-B15F-C2F29DF01404}" type="pres">
      <dgm:prSet presAssocID="{4A2AED20-7976-4419-A462-CC712E1C4A1E}" presName="thickLine" presStyleLbl="alignNode1" presStyleIdx="1" presStyleCnt="10"/>
      <dgm:spPr/>
    </dgm:pt>
    <dgm:pt modelId="{DD7964B3-D487-43FA-BA0F-CEA3DF6B39C6}" type="pres">
      <dgm:prSet presAssocID="{4A2AED20-7976-4419-A462-CC712E1C4A1E}" presName="horz1" presStyleCnt="0"/>
      <dgm:spPr/>
    </dgm:pt>
    <dgm:pt modelId="{9F735893-22EE-402C-AAD8-1C5EF7F21411}" type="pres">
      <dgm:prSet presAssocID="{4A2AED20-7976-4419-A462-CC712E1C4A1E}" presName="tx1" presStyleLbl="revTx" presStyleIdx="1" presStyleCnt="10"/>
      <dgm:spPr/>
    </dgm:pt>
    <dgm:pt modelId="{70C24DF5-639A-4522-B6EB-033540901A6B}" type="pres">
      <dgm:prSet presAssocID="{4A2AED20-7976-4419-A462-CC712E1C4A1E}" presName="vert1" presStyleCnt="0"/>
      <dgm:spPr/>
    </dgm:pt>
    <dgm:pt modelId="{1D029597-25E8-4B9A-A31B-3F79431B5792}" type="pres">
      <dgm:prSet presAssocID="{BC7FC552-DD55-47B8-85ED-4668C4AE2810}" presName="thickLine" presStyleLbl="alignNode1" presStyleIdx="2" presStyleCnt="10"/>
      <dgm:spPr/>
    </dgm:pt>
    <dgm:pt modelId="{2DABDC0C-5AE7-4CB5-9DB1-B18C2D5741C2}" type="pres">
      <dgm:prSet presAssocID="{BC7FC552-DD55-47B8-85ED-4668C4AE2810}" presName="horz1" presStyleCnt="0"/>
      <dgm:spPr/>
    </dgm:pt>
    <dgm:pt modelId="{61E9D65D-A346-4CF7-BAE9-4E475DCBE099}" type="pres">
      <dgm:prSet presAssocID="{BC7FC552-DD55-47B8-85ED-4668C4AE2810}" presName="tx1" presStyleLbl="revTx" presStyleIdx="2" presStyleCnt="10"/>
      <dgm:spPr/>
    </dgm:pt>
    <dgm:pt modelId="{3988F418-BC78-4D1C-AF06-705664802E56}" type="pres">
      <dgm:prSet presAssocID="{BC7FC552-DD55-47B8-85ED-4668C4AE2810}" presName="vert1" presStyleCnt="0"/>
      <dgm:spPr/>
    </dgm:pt>
    <dgm:pt modelId="{C084EA1C-26C2-499E-A374-BDDE45A04334}" type="pres">
      <dgm:prSet presAssocID="{B8224702-2BA2-49B3-B871-BFFD6F64FDC8}" presName="thickLine" presStyleLbl="alignNode1" presStyleIdx="3" presStyleCnt="10"/>
      <dgm:spPr/>
    </dgm:pt>
    <dgm:pt modelId="{BDCAC642-A561-423E-9A43-59D4035A64AB}" type="pres">
      <dgm:prSet presAssocID="{B8224702-2BA2-49B3-B871-BFFD6F64FDC8}" presName="horz1" presStyleCnt="0"/>
      <dgm:spPr/>
    </dgm:pt>
    <dgm:pt modelId="{5356F356-56F2-478F-A194-9A0E645EB11E}" type="pres">
      <dgm:prSet presAssocID="{B8224702-2BA2-49B3-B871-BFFD6F64FDC8}" presName="tx1" presStyleLbl="revTx" presStyleIdx="3" presStyleCnt="10"/>
      <dgm:spPr/>
    </dgm:pt>
    <dgm:pt modelId="{7339A658-1F70-4B09-990C-FA53924DBDC0}" type="pres">
      <dgm:prSet presAssocID="{B8224702-2BA2-49B3-B871-BFFD6F64FDC8}" presName="vert1" presStyleCnt="0"/>
      <dgm:spPr/>
    </dgm:pt>
    <dgm:pt modelId="{AD5FD935-2F16-4C61-A553-E0E0B6252EF4}" type="pres">
      <dgm:prSet presAssocID="{20BC3C2C-B995-48ED-A38C-F7BB81816907}" presName="thickLine" presStyleLbl="alignNode1" presStyleIdx="4" presStyleCnt="10"/>
      <dgm:spPr/>
    </dgm:pt>
    <dgm:pt modelId="{CD5BAC02-B498-4338-BBDC-97A1493FABE7}" type="pres">
      <dgm:prSet presAssocID="{20BC3C2C-B995-48ED-A38C-F7BB81816907}" presName="horz1" presStyleCnt="0"/>
      <dgm:spPr/>
    </dgm:pt>
    <dgm:pt modelId="{7A86511A-281D-4D32-BD37-69A4EA8CC749}" type="pres">
      <dgm:prSet presAssocID="{20BC3C2C-B995-48ED-A38C-F7BB81816907}" presName="tx1" presStyleLbl="revTx" presStyleIdx="4" presStyleCnt="10"/>
      <dgm:spPr/>
    </dgm:pt>
    <dgm:pt modelId="{CE63DF23-81AD-41A1-8DEF-A35EB1E971B9}" type="pres">
      <dgm:prSet presAssocID="{20BC3C2C-B995-48ED-A38C-F7BB81816907}" presName="vert1" presStyleCnt="0"/>
      <dgm:spPr/>
    </dgm:pt>
    <dgm:pt modelId="{C2436176-9D66-4BA4-B0F6-C9601F6E38CD}" type="pres">
      <dgm:prSet presAssocID="{2FFF265C-8B44-443D-BA1D-6274EF00F85C}" presName="thickLine" presStyleLbl="alignNode1" presStyleIdx="5" presStyleCnt="10"/>
      <dgm:spPr/>
    </dgm:pt>
    <dgm:pt modelId="{2333CC9A-EBCF-4212-8856-DC05E9BE7D62}" type="pres">
      <dgm:prSet presAssocID="{2FFF265C-8B44-443D-BA1D-6274EF00F85C}" presName="horz1" presStyleCnt="0"/>
      <dgm:spPr/>
    </dgm:pt>
    <dgm:pt modelId="{C4A46163-E4C2-491C-80FF-BC45E6275FE7}" type="pres">
      <dgm:prSet presAssocID="{2FFF265C-8B44-443D-BA1D-6274EF00F85C}" presName="tx1" presStyleLbl="revTx" presStyleIdx="5" presStyleCnt="10"/>
      <dgm:spPr/>
    </dgm:pt>
    <dgm:pt modelId="{7A42EB2B-48E5-4363-94D4-AF3C3C9B2C94}" type="pres">
      <dgm:prSet presAssocID="{2FFF265C-8B44-443D-BA1D-6274EF00F85C}" presName="vert1" presStyleCnt="0"/>
      <dgm:spPr/>
    </dgm:pt>
    <dgm:pt modelId="{DBE44BB4-F0D9-41D2-AD2E-4E470DCC236A}" type="pres">
      <dgm:prSet presAssocID="{C137B15D-436B-42B5-84B3-21C78C6271F9}" presName="thickLine" presStyleLbl="alignNode1" presStyleIdx="6" presStyleCnt="10"/>
      <dgm:spPr/>
    </dgm:pt>
    <dgm:pt modelId="{F3BBAAD3-F272-4C05-BE34-7B6F411100B4}" type="pres">
      <dgm:prSet presAssocID="{C137B15D-436B-42B5-84B3-21C78C6271F9}" presName="horz1" presStyleCnt="0"/>
      <dgm:spPr/>
    </dgm:pt>
    <dgm:pt modelId="{2576573B-A0DC-40D3-912E-688CF070A606}" type="pres">
      <dgm:prSet presAssocID="{C137B15D-436B-42B5-84B3-21C78C6271F9}" presName="tx1" presStyleLbl="revTx" presStyleIdx="6" presStyleCnt="10"/>
      <dgm:spPr/>
    </dgm:pt>
    <dgm:pt modelId="{5E9FEE8B-F00D-4505-A58D-B53133458BE9}" type="pres">
      <dgm:prSet presAssocID="{C137B15D-436B-42B5-84B3-21C78C6271F9}" presName="vert1" presStyleCnt="0"/>
      <dgm:spPr/>
    </dgm:pt>
    <dgm:pt modelId="{63EFB0B9-2D9A-412D-B8BD-FCD8BBCF1546}" type="pres">
      <dgm:prSet presAssocID="{24130EC2-C12E-49A0-BC57-05A612E404A5}" presName="thickLine" presStyleLbl="alignNode1" presStyleIdx="7" presStyleCnt="10"/>
      <dgm:spPr/>
    </dgm:pt>
    <dgm:pt modelId="{DF2B008B-BAA9-47F3-AF58-8276D18A6FAC}" type="pres">
      <dgm:prSet presAssocID="{24130EC2-C12E-49A0-BC57-05A612E404A5}" presName="horz1" presStyleCnt="0"/>
      <dgm:spPr/>
    </dgm:pt>
    <dgm:pt modelId="{86E254FC-E0D0-48E8-8267-9019CB6DC7E8}" type="pres">
      <dgm:prSet presAssocID="{24130EC2-C12E-49A0-BC57-05A612E404A5}" presName="tx1" presStyleLbl="revTx" presStyleIdx="7" presStyleCnt="10"/>
      <dgm:spPr/>
    </dgm:pt>
    <dgm:pt modelId="{C28B02B1-762F-45C2-AF60-9229B2E0449D}" type="pres">
      <dgm:prSet presAssocID="{24130EC2-C12E-49A0-BC57-05A612E404A5}" presName="vert1" presStyleCnt="0"/>
      <dgm:spPr/>
    </dgm:pt>
    <dgm:pt modelId="{A25ABDB7-157E-491E-A8B1-1C7930D6E9AE}" type="pres">
      <dgm:prSet presAssocID="{CDF12CF1-7D5D-4054-B536-DCB6F7A85CD1}" presName="thickLine" presStyleLbl="alignNode1" presStyleIdx="8" presStyleCnt="10"/>
      <dgm:spPr/>
    </dgm:pt>
    <dgm:pt modelId="{B6F2A52A-8FC1-40B6-A10D-2888BC7D4085}" type="pres">
      <dgm:prSet presAssocID="{CDF12CF1-7D5D-4054-B536-DCB6F7A85CD1}" presName="horz1" presStyleCnt="0"/>
      <dgm:spPr/>
    </dgm:pt>
    <dgm:pt modelId="{6C929E7D-3C0A-4727-A854-21F87BEF8282}" type="pres">
      <dgm:prSet presAssocID="{CDF12CF1-7D5D-4054-B536-DCB6F7A85CD1}" presName="tx1" presStyleLbl="revTx" presStyleIdx="8" presStyleCnt="10"/>
      <dgm:spPr/>
    </dgm:pt>
    <dgm:pt modelId="{1C917E52-BCAB-43CB-A942-10CDB2B98857}" type="pres">
      <dgm:prSet presAssocID="{CDF12CF1-7D5D-4054-B536-DCB6F7A85CD1}" presName="vert1" presStyleCnt="0"/>
      <dgm:spPr/>
    </dgm:pt>
    <dgm:pt modelId="{161DE878-4D07-45E4-AFC0-1AD4D5B8D810}" type="pres">
      <dgm:prSet presAssocID="{3C916229-0734-499F-9ED6-60B6BA8E337B}" presName="thickLine" presStyleLbl="alignNode1" presStyleIdx="9" presStyleCnt="10"/>
      <dgm:spPr/>
    </dgm:pt>
    <dgm:pt modelId="{51B68590-06BA-45F6-AB8F-175E06D67646}" type="pres">
      <dgm:prSet presAssocID="{3C916229-0734-499F-9ED6-60B6BA8E337B}" presName="horz1" presStyleCnt="0"/>
      <dgm:spPr/>
    </dgm:pt>
    <dgm:pt modelId="{F29C8167-B62F-4ECD-A2E5-662D32B1996C}" type="pres">
      <dgm:prSet presAssocID="{3C916229-0734-499F-9ED6-60B6BA8E337B}" presName="tx1" presStyleLbl="revTx" presStyleIdx="9" presStyleCnt="10"/>
      <dgm:spPr/>
    </dgm:pt>
    <dgm:pt modelId="{ACC2F5D5-CE3C-4C51-9A4D-4F75C37835C4}" type="pres">
      <dgm:prSet presAssocID="{3C916229-0734-499F-9ED6-60B6BA8E337B}" presName="vert1" presStyleCnt="0"/>
      <dgm:spPr/>
    </dgm:pt>
  </dgm:ptLst>
  <dgm:cxnLst>
    <dgm:cxn modelId="{52E5360D-F6BA-4D0F-A201-69421508481F}" type="presOf" srcId="{B8224702-2BA2-49B3-B871-BFFD6F64FDC8}" destId="{5356F356-56F2-478F-A194-9A0E645EB11E}" srcOrd="0" destOrd="0" presId="urn:microsoft.com/office/officeart/2008/layout/LinedList"/>
    <dgm:cxn modelId="{9011762D-B053-46EE-80F8-C2A410828DAD}" srcId="{E1A7BFD6-1547-41B5-A607-49A3602C5CAD}" destId="{3C916229-0734-499F-9ED6-60B6BA8E337B}" srcOrd="9" destOrd="0" parTransId="{86935A86-CC07-4175-8EDA-6C9A061B8AA8}" sibTransId="{5A00F88D-C984-46BF-8166-6084BAC7D3DC}"/>
    <dgm:cxn modelId="{CEF5BC60-7AA6-4E8B-B962-119040E2463D}" srcId="{E1A7BFD6-1547-41B5-A607-49A3602C5CAD}" destId="{BC7FC552-DD55-47B8-85ED-4668C4AE2810}" srcOrd="2" destOrd="0" parTransId="{F452D60D-F7E4-49D8-B760-545910BF7FCA}" sibTransId="{5170E0F7-6591-48D6-9A5D-6AFD56A563FF}"/>
    <dgm:cxn modelId="{F8171E41-6D23-4B6D-BE6C-AEF61D96B2C4}" type="presOf" srcId="{2FFF265C-8B44-443D-BA1D-6274EF00F85C}" destId="{C4A46163-E4C2-491C-80FF-BC45E6275FE7}" srcOrd="0" destOrd="0" presId="urn:microsoft.com/office/officeart/2008/layout/LinedList"/>
    <dgm:cxn modelId="{16BF3447-F9A6-4E25-926A-1228E680F117}" type="presOf" srcId="{BC7FC552-DD55-47B8-85ED-4668C4AE2810}" destId="{61E9D65D-A346-4CF7-BAE9-4E475DCBE099}" srcOrd="0" destOrd="0" presId="urn:microsoft.com/office/officeart/2008/layout/LinedList"/>
    <dgm:cxn modelId="{A274D86A-E57F-4D08-95F1-0FED83C10DB0}" type="presOf" srcId="{E1A7BFD6-1547-41B5-A607-49A3602C5CAD}" destId="{C4ACD72C-6961-49B8-8BFB-EF58C664B115}" srcOrd="0" destOrd="0" presId="urn:microsoft.com/office/officeart/2008/layout/LinedList"/>
    <dgm:cxn modelId="{4515C96D-F7D4-44F3-A365-BEE59AB2567E}" type="presOf" srcId="{24130EC2-C12E-49A0-BC57-05A612E404A5}" destId="{86E254FC-E0D0-48E8-8267-9019CB6DC7E8}" srcOrd="0" destOrd="0" presId="urn:microsoft.com/office/officeart/2008/layout/LinedList"/>
    <dgm:cxn modelId="{34876F4F-7B2E-4E6D-B948-3289C7F1D6EA}" srcId="{E1A7BFD6-1547-41B5-A607-49A3602C5CAD}" destId="{4A2AED20-7976-4419-A462-CC712E1C4A1E}" srcOrd="1" destOrd="0" parTransId="{E77121DD-4211-4180-A5F6-A146325483C8}" sibTransId="{67939939-1590-400B-9DD0-BBBC5BAA69F1}"/>
    <dgm:cxn modelId="{4067E752-633A-46E8-A100-CB8A9AE203FC}" type="presOf" srcId="{20BC3C2C-B995-48ED-A38C-F7BB81816907}" destId="{7A86511A-281D-4D32-BD37-69A4EA8CC749}" srcOrd="0" destOrd="0" presId="urn:microsoft.com/office/officeart/2008/layout/LinedList"/>
    <dgm:cxn modelId="{C04A1859-6638-4FA0-9260-A6B1641A5D3C}" srcId="{E1A7BFD6-1547-41B5-A607-49A3602C5CAD}" destId="{B8224702-2BA2-49B3-B871-BFFD6F64FDC8}" srcOrd="3" destOrd="0" parTransId="{2F70D905-4666-4D4A-9A09-BF6607EC8957}" sibTransId="{D7463867-8EF9-457B-927E-1AAD5F7EDEA1}"/>
    <dgm:cxn modelId="{6DFE985A-FD88-4BA2-A22B-950A99F4F742}" srcId="{E1A7BFD6-1547-41B5-A607-49A3602C5CAD}" destId="{24130EC2-C12E-49A0-BC57-05A612E404A5}" srcOrd="7" destOrd="0" parTransId="{CFB6C9E0-CAFC-44BB-A78F-075F083FD1D3}" sibTransId="{465D219D-7165-409E-9BDC-C33D9AF1D1B6}"/>
    <dgm:cxn modelId="{A72D478D-9D24-413D-836D-9555B6FDB084}" type="presOf" srcId="{CDF12CF1-7D5D-4054-B536-DCB6F7A85CD1}" destId="{6C929E7D-3C0A-4727-A854-21F87BEF8282}" srcOrd="0" destOrd="0" presId="urn:microsoft.com/office/officeart/2008/layout/LinedList"/>
    <dgm:cxn modelId="{FCD71E91-3F86-4FAF-BBE9-91A1968CDE9F}" type="presOf" srcId="{4D3B642A-5636-4627-8CF7-AEA43659F069}" destId="{573AEE8C-4EA7-43E1-9B65-FFA4AF75490A}" srcOrd="0" destOrd="0" presId="urn:microsoft.com/office/officeart/2008/layout/LinedList"/>
    <dgm:cxn modelId="{902AA4A3-51A3-45B8-88F5-84DC69FDC02C}" type="presOf" srcId="{4A2AED20-7976-4419-A462-CC712E1C4A1E}" destId="{9F735893-22EE-402C-AAD8-1C5EF7F21411}" srcOrd="0" destOrd="0" presId="urn:microsoft.com/office/officeart/2008/layout/LinedList"/>
    <dgm:cxn modelId="{732D66B2-7B94-4558-8F35-A373C5BA21D2}" type="presOf" srcId="{3C916229-0734-499F-9ED6-60B6BA8E337B}" destId="{F29C8167-B62F-4ECD-A2E5-662D32B1996C}" srcOrd="0" destOrd="0" presId="urn:microsoft.com/office/officeart/2008/layout/LinedList"/>
    <dgm:cxn modelId="{69E788B9-BE66-42D9-A403-AB4228924B6A}" srcId="{E1A7BFD6-1547-41B5-A607-49A3602C5CAD}" destId="{2FFF265C-8B44-443D-BA1D-6274EF00F85C}" srcOrd="5" destOrd="0" parTransId="{5F578F91-C98C-4200-8000-DD5C65A93F35}" sibTransId="{E1D56E51-3CDA-41B4-B739-8227B1F94F92}"/>
    <dgm:cxn modelId="{7657D2BF-25E8-4130-8F93-3600935AC6EF}" type="presOf" srcId="{C137B15D-436B-42B5-84B3-21C78C6271F9}" destId="{2576573B-A0DC-40D3-912E-688CF070A606}" srcOrd="0" destOrd="0" presId="urn:microsoft.com/office/officeart/2008/layout/LinedList"/>
    <dgm:cxn modelId="{FC902AC2-F0D3-452C-9F2E-523EEB57B0C7}" srcId="{E1A7BFD6-1547-41B5-A607-49A3602C5CAD}" destId="{20BC3C2C-B995-48ED-A38C-F7BB81816907}" srcOrd="4" destOrd="0" parTransId="{108CF493-28E6-47FC-9955-EAC1393E7945}" sibTransId="{56468F4A-1754-4A89-BC15-5F57F0E57524}"/>
    <dgm:cxn modelId="{0F6173E9-2D34-4594-931B-AC89254AFC0D}" srcId="{E1A7BFD6-1547-41B5-A607-49A3602C5CAD}" destId="{CDF12CF1-7D5D-4054-B536-DCB6F7A85CD1}" srcOrd="8" destOrd="0" parTransId="{CE5E6008-B0C4-4F55-8FA3-07800B42329B}" sibTransId="{93E48EA2-2B1D-4197-AA8A-6AB661F432B6}"/>
    <dgm:cxn modelId="{0DC736EE-826A-4F1C-96D4-70AA9033439E}" srcId="{E1A7BFD6-1547-41B5-A607-49A3602C5CAD}" destId="{C137B15D-436B-42B5-84B3-21C78C6271F9}" srcOrd="6" destOrd="0" parTransId="{BC15F221-DD29-4661-BCB4-D777E42ED815}" sibTransId="{1103F4CE-38DF-49CB-A6AD-3EA6E361D5DA}"/>
    <dgm:cxn modelId="{175911FD-8746-4376-A623-1493C6EDAB78}" srcId="{E1A7BFD6-1547-41B5-A607-49A3602C5CAD}" destId="{4D3B642A-5636-4627-8CF7-AEA43659F069}" srcOrd="0" destOrd="0" parTransId="{A5863C25-FA88-4DAA-BB8D-78B4F4E77F4C}" sibTransId="{D97222B7-F801-492D-9F55-FCC2D5AB43EF}"/>
    <dgm:cxn modelId="{C4ACF073-A4F9-4242-B24F-E409C7CA92EB}" type="presParOf" srcId="{C4ACD72C-6961-49B8-8BFB-EF58C664B115}" destId="{33E74506-0851-4744-8EC8-E4E8714A75AA}" srcOrd="0" destOrd="0" presId="urn:microsoft.com/office/officeart/2008/layout/LinedList"/>
    <dgm:cxn modelId="{DCDDDDA1-4A82-4A10-980E-13C3CB52E78E}" type="presParOf" srcId="{C4ACD72C-6961-49B8-8BFB-EF58C664B115}" destId="{5AB0150A-C562-4D75-B90F-EAF909D7062C}" srcOrd="1" destOrd="0" presId="urn:microsoft.com/office/officeart/2008/layout/LinedList"/>
    <dgm:cxn modelId="{289A566A-3EA5-48D2-8EA0-99BB5D25D7FD}" type="presParOf" srcId="{5AB0150A-C562-4D75-B90F-EAF909D7062C}" destId="{573AEE8C-4EA7-43E1-9B65-FFA4AF75490A}" srcOrd="0" destOrd="0" presId="urn:microsoft.com/office/officeart/2008/layout/LinedList"/>
    <dgm:cxn modelId="{976F3801-E353-4C0F-B1EB-0043E5DF9EEF}" type="presParOf" srcId="{5AB0150A-C562-4D75-B90F-EAF909D7062C}" destId="{3E888691-7897-4DA9-9847-A46BAF89CEF7}" srcOrd="1" destOrd="0" presId="urn:microsoft.com/office/officeart/2008/layout/LinedList"/>
    <dgm:cxn modelId="{2A08047B-6D87-4704-A1B3-BC5CC5DE2ECD}" type="presParOf" srcId="{C4ACD72C-6961-49B8-8BFB-EF58C664B115}" destId="{8D402B19-9AFF-417A-B15F-C2F29DF01404}" srcOrd="2" destOrd="0" presId="urn:microsoft.com/office/officeart/2008/layout/LinedList"/>
    <dgm:cxn modelId="{B6D2C2AB-6F2F-4640-BBD3-D642A7A53BAD}" type="presParOf" srcId="{C4ACD72C-6961-49B8-8BFB-EF58C664B115}" destId="{DD7964B3-D487-43FA-BA0F-CEA3DF6B39C6}" srcOrd="3" destOrd="0" presId="urn:microsoft.com/office/officeart/2008/layout/LinedList"/>
    <dgm:cxn modelId="{D100ECE5-8862-4ED5-993B-C16C258BE535}" type="presParOf" srcId="{DD7964B3-D487-43FA-BA0F-CEA3DF6B39C6}" destId="{9F735893-22EE-402C-AAD8-1C5EF7F21411}" srcOrd="0" destOrd="0" presId="urn:microsoft.com/office/officeart/2008/layout/LinedList"/>
    <dgm:cxn modelId="{DDC1CE57-8125-4704-AC2C-65B18A6A683D}" type="presParOf" srcId="{DD7964B3-D487-43FA-BA0F-CEA3DF6B39C6}" destId="{70C24DF5-639A-4522-B6EB-033540901A6B}" srcOrd="1" destOrd="0" presId="urn:microsoft.com/office/officeart/2008/layout/LinedList"/>
    <dgm:cxn modelId="{68753E2E-2D51-431E-8A6C-CA1DA876B801}" type="presParOf" srcId="{C4ACD72C-6961-49B8-8BFB-EF58C664B115}" destId="{1D029597-25E8-4B9A-A31B-3F79431B5792}" srcOrd="4" destOrd="0" presId="urn:microsoft.com/office/officeart/2008/layout/LinedList"/>
    <dgm:cxn modelId="{113FDA58-08A8-4BD8-831C-B64CED78EDBA}" type="presParOf" srcId="{C4ACD72C-6961-49B8-8BFB-EF58C664B115}" destId="{2DABDC0C-5AE7-4CB5-9DB1-B18C2D5741C2}" srcOrd="5" destOrd="0" presId="urn:microsoft.com/office/officeart/2008/layout/LinedList"/>
    <dgm:cxn modelId="{2C0E5D8F-4C08-49F2-8F91-C016ACB69C96}" type="presParOf" srcId="{2DABDC0C-5AE7-4CB5-9DB1-B18C2D5741C2}" destId="{61E9D65D-A346-4CF7-BAE9-4E475DCBE099}" srcOrd="0" destOrd="0" presId="urn:microsoft.com/office/officeart/2008/layout/LinedList"/>
    <dgm:cxn modelId="{546CFFEB-FC02-4DC0-9D7B-AE9FAED9DA85}" type="presParOf" srcId="{2DABDC0C-5AE7-4CB5-9DB1-B18C2D5741C2}" destId="{3988F418-BC78-4D1C-AF06-705664802E56}" srcOrd="1" destOrd="0" presId="urn:microsoft.com/office/officeart/2008/layout/LinedList"/>
    <dgm:cxn modelId="{5433DA5D-72A8-4AB9-93D3-0F38B3D88C03}" type="presParOf" srcId="{C4ACD72C-6961-49B8-8BFB-EF58C664B115}" destId="{C084EA1C-26C2-499E-A374-BDDE45A04334}" srcOrd="6" destOrd="0" presId="urn:microsoft.com/office/officeart/2008/layout/LinedList"/>
    <dgm:cxn modelId="{F9D0747E-0AB9-4DD0-B578-A0C543D0D128}" type="presParOf" srcId="{C4ACD72C-6961-49B8-8BFB-EF58C664B115}" destId="{BDCAC642-A561-423E-9A43-59D4035A64AB}" srcOrd="7" destOrd="0" presId="urn:microsoft.com/office/officeart/2008/layout/LinedList"/>
    <dgm:cxn modelId="{B5C77BF2-D7D3-4066-BF54-93F20C17949C}" type="presParOf" srcId="{BDCAC642-A561-423E-9A43-59D4035A64AB}" destId="{5356F356-56F2-478F-A194-9A0E645EB11E}" srcOrd="0" destOrd="0" presId="urn:microsoft.com/office/officeart/2008/layout/LinedList"/>
    <dgm:cxn modelId="{7643F618-1140-48F6-BCF5-953EDA3988CA}" type="presParOf" srcId="{BDCAC642-A561-423E-9A43-59D4035A64AB}" destId="{7339A658-1F70-4B09-990C-FA53924DBDC0}" srcOrd="1" destOrd="0" presId="urn:microsoft.com/office/officeart/2008/layout/LinedList"/>
    <dgm:cxn modelId="{6B7B57B7-E83A-4893-9063-22839BCEA45D}" type="presParOf" srcId="{C4ACD72C-6961-49B8-8BFB-EF58C664B115}" destId="{AD5FD935-2F16-4C61-A553-E0E0B6252EF4}" srcOrd="8" destOrd="0" presId="urn:microsoft.com/office/officeart/2008/layout/LinedList"/>
    <dgm:cxn modelId="{FB601543-446F-45B2-A287-6AEB68BDEC68}" type="presParOf" srcId="{C4ACD72C-6961-49B8-8BFB-EF58C664B115}" destId="{CD5BAC02-B498-4338-BBDC-97A1493FABE7}" srcOrd="9" destOrd="0" presId="urn:microsoft.com/office/officeart/2008/layout/LinedList"/>
    <dgm:cxn modelId="{0FA16220-5FF4-4F16-96A0-5D828A275CE5}" type="presParOf" srcId="{CD5BAC02-B498-4338-BBDC-97A1493FABE7}" destId="{7A86511A-281D-4D32-BD37-69A4EA8CC749}" srcOrd="0" destOrd="0" presId="urn:microsoft.com/office/officeart/2008/layout/LinedList"/>
    <dgm:cxn modelId="{FF2E39BB-BD91-4CF6-AF97-3A1AC1DD77A4}" type="presParOf" srcId="{CD5BAC02-B498-4338-BBDC-97A1493FABE7}" destId="{CE63DF23-81AD-41A1-8DEF-A35EB1E971B9}" srcOrd="1" destOrd="0" presId="urn:microsoft.com/office/officeart/2008/layout/LinedList"/>
    <dgm:cxn modelId="{996AA417-841F-426B-93E8-28ADD7AD19B9}" type="presParOf" srcId="{C4ACD72C-6961-49B8-8BFB-EF58C664B115}" destId="{C2436176-9D66-4BA4-B0F6-C9601F6E38CD}" srcOrd="10" destOrd="0" presId="urn:microsoft.com/office/officeart/2008/layout/LinedList"/>
    <dgm:cxn modelId="{37A9CB6B-92A3-4043-A168-113FA1844728}" type="presParOf" srcId="{C4ACD72C-6961-49B8-8BFB-EF58C664B115}" destId="{2333CC9A-EBCF-4212-8856-DC05E9BE7D62}" srcOrd="11" destOrd="0" presId="urn:microsoft.com/office/officeart/2008/layout/LinedList"/>
    <dgm:cxn modelId="{09A6E9C9-00BD-4355-952D-301EBC60FD2C}" type="presParOf" srcId="{2333CC9A-EBCF-4212-8856-DC05E9BE7D62}" destId="{C4A46163-E4C2-491C-80FF-BC45E6275FE7}" srcOrd="0" destOrd="0" presId="urn:microsoft.com/office/officeart/2008/layout/LinedList"/>
    <dgm:cxn modelId="{CB06D0E1-F3C7-4A15-BD73-9EBF7E88066F}" type="presParOf" srcId="{2333CC9A-EBCF-4212-8856-DC05E9BE7D62}" destId="{7A42EB2B-48E5-4363-94D4-AF3C3C9B2C94}" srcOrd="1" destOrd="0" presId="urn:microsoft.com/office/officeart/2008/layout/LinedList"/>
    <dgm:cxn modelId="{3322ADFC-CA89-4CBC-9177-FFA08B0E1D24}" type="presParOf" srcId="{C4ACD72C-6961-49B8-8BFB-EF58C664B115}" destId="{DBE44BB4-F0D9-41D2-AD2E-4E470DCC236A}" srcOrd="12" destOrd="0" presId="urn:microsoft.com/office/officeart/2008/layout/LinedList"/>
    <dgm:cxn modelId="{5E4BBD9D-646D-4992-80A5-81AB08F332FB}" type="presParOf" srcId="{C4ACD72C-6961-49B8-8BFB-EF58C664B115}" destId="{F3BBAAD3-F272-4C05-BE34-7B6F411100B4}" srcOrd="13" destOrd="0" presId="urn:microsoft.com/office/officeart/2008/layout/LinedList"/>
    <dgm:cxn modelId="{4471C29C-D3E5-4462-A3ED-CD48D8565505}" type="presParOf" srcId="{F3BBAAD3-F272-4C05-BE34-7B6F411100B4}" destId="{2576573B-A0DC-40D3-912E-688CF070A606}" srcOrd="0" destOrd="0" presId="urn:microsoft.com/office/officeart/2008/layout/LinedList"/>
    <dgm:cxn modelId="{842F53AC-907A-4749-AEF4-7284B59A7976}" type="presParOf" srcId="{F3BBAAD3-F272-4C05-BE34-7B6F411100B4}" destId="{5E9FEE8B-F00D-4505-A58D-B53133458BE9}" srcOrd="1" destOrd="0" presId="urn:microsoft.com/office/officeart/2008/layout/LinedList"/>
    <dgm:cxn modelId="{CAC356E9-5A01-43F8-B826-56D686DC34C3}" type="presParOf" srcId="{C4ACD72C-6961-49B8-8BFB-EF58C664B115}" destId="{63EFB0B9-2D9A-412D-B8BD-FCD8BBCF1546}" srcOrd="14" destOrd="0" presId="urn:microsoft.com/office/officeart/2008/layout/LinedList"/>
    <dgm:cxn modelId="{1FA7FF11-986E-4B5E-80C4-48287660B55D}" type="presParOf" srcId="{C4ACD72C-6961-49B8-8BFB-EF58C664B115}" destId="{DF2B008B-BAA9-47F3-AF58-8276D18A6FAC}" srcOrd="15" destOrd="0" presId="urn:microsoft.com/office/officeart/2008/layout/LinedList"/>
    <dgm:cxn modelId="{20D6CBAB-14DA-41B7-B449-3C24B8484564}" type="presParOf" srcId="{DF2B008B-BAA9-47F3-AF58-8276D18A6FAC}" destId="{86E254FC-E0D0-48E8-8267-9019CB6DC7E8}" srcOrd="0" destOrd="0" presId="urn:microsoft.com/office/officeart/2008/layout/LinedList"/>
    <dgm:cxn modelId="{7C105A86-B2D6-4F5B-817B-F8F2929733B9}" type="presParOf" srcId="{DF2B008B-BAA9-47F3-AF58-8276D18A6FAC}" destId="{C28B02B1-762F-45C2-AF60-9229B2E0449D}" srcOrd="1" destOrd="0" presId="urn:microsoft.com/office/officeart/2008/layout/LinedList"/>
    <dgm:cxn modelId="{4305DB14-E603-434D-A190-7607777198BA}" type="presParOf" srcId="{C4ACD72C-6961-49B8-8BFB-EF58C664B115}" destId="{A25ABDB7-157E-491E-A8B1-1C7930D6E9AE}" srcOrd="16" destOrd="0" presId="urn:microsoft.com/office/officeart/2008/layout/LinedList"/>
    <dgm:cxn modelId="{251DD68E-3217-4C62-B2FE-F8898C890DCB}" type="presParOf" srcId="{C4ACD72C-6961-49B8-8BFB-EF58C664B115}" destId="{B6F2A52A-8FC1-40B6-A10D-2888BC7D4085}" srcOrd="17" destOrd="0" presId="urn:microsoft.com/office/officeart/2008/layout/LinedList"/>
    <dgm:cxn modelId="{C7F66CAC-64A4-4B2F-A678-990876E638AD}" type="presParOf" srcId="{B6F2A52A-8FC1-40B6-A10D-2888BC7D4085}" destId="{6C929E7D-3C0A-4727-A854-21F87BEF8282}" srcOrd="0" destOrd="0" presId="urn:microsoft.com/office/officeart/2008/layout/LinedList"/>
    <dgm:cxn modelId="{FF264019-605E-45B3-95CA-9B65058B061D}" type="presParOf" srcId="{B6F2A52A-8FC1-40B6-A10D-2888BC7D4085}" destId="{1C917E52-BCAB-43CB-A942-10CDB2B98857}" srcOrd="1" destOrd="0" presId="urn:microsoft.com/office/officeart/2008/layout/LinedList"/>
    <dgm:cxn modelId="{00883D8C-25C5-4BA2-9C54-0CBCB0F1CD1F}" type="presParOf" srcId="{C4ACD72C-6961-49B8-8BFB-EF58C664B115}" destId="{161DE878-4D07-45E4-AFC0-1AD4D5B8D810}" srcOrd="18" destOrd="0" presId="urn:microsoft.com/office/officeart/2008/layout/LinedList"/>
    <dgm:cxn modelId="{63B78430-2542-4559-8EF4-A269C9BC6530}" type="presParOf" srcId="{C4ACD72C-6961-49B8-8BFB-EF58C664B115}" destId="{51B68590-06BA-45F6-AB8F-175E06D67646}" srcOrd="19" destOrd="0" presId="urn:microsoft.com/office/officeart/2008/layout/LinedList"/>
    <dgm:cxn modelId="{AB89E9F2-AD7B-4F8B-A05A-69AA120352AF}" type="presParOf" srcId="{51B68590-06BA-45F6-AB8F-175E06D67646}" destId="{F29C8167-B62F-4ECD-A2E5-662D32B1996C}" srcOrd="0" destOrd="0" presId="urn:microsoft.com/office/officeart/2008/layout/LinedList"/>
    <dgm:cxn modelId="{E8D61202-28B5-41DD-B1B3-F9FFF8208360}" type="presParOf" srcId="{51B68590-06BA-45F6-AB8F-175E06D67646}" destId="{ACC2F5D5-CE3C-4C51-9A4D-4F75C37835C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E74506-0851-4744-8EC8-E4E8714A75AA}">
      <dsp:nvSpPr>
        <dsp:cNvPr id="0" name=""/>
        <dsp:cNvSpPr/>
      </dsp:nvSpPr>
      <dsp:spPr>
        <a:xfrm>
          <a:off x="0" y="580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AEE8C-4EA7-43E1-9B65-FFA4AF75490A}">
      <dsp:nvSpPr>
        <dsp:cNvPr id="0" name=""/>
        <dsp:cNvSpPr/>
      </dsp:nvSpPr>
      <dsp:spPr>
        <a:xfrm>
          <a:off x="0" y="580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Dolor.</a:t>
          </a:r>
        </a:p>
      </dsp:txBody>
      <dsp:txXfrm>
        <a:off x="0" y="580"/>
        <a:ext cx="6480720" cy="475136"/>
      </dsp:txXfrm>
    </dsp:sp>
    <dsp:sp modelId="{8D402B19-9AFF-417A-B15F-C2F29DF01404}">
      <dsp:nvSpPr>
        <dsp:cNvPr id="0" name=""/>
        <dsp:cNvSpPr/>
      </dsp:nvSpPr>
      <dsp:spPr>
        <a:xfrm>
          <a:off x="0" y="475716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4444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444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35893-22EE-402C-AAD8-1C5EF7F21411}">
      <dsp:nvSpPr>
        <dsp:cNvPr id="0" name=""/>
        <dsp:cNvSpPr/>
      </dsp:nvSpPr>
      <dsp:spPr>
        <a:xfrm>
          <a:off x="0" y="475716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Hemorragias.</a:t>
          </a:r>
        </a:p>
      </dsp:txBody>
      <dsp:txXfrm>
        <a:off x="0" y="475716"/>
        <a:ext cx="6480720" cy="475136"/>
      </dsp:txXfrm>
    </dsp:sp>
    <dsp:sp modelId="{1D029597-25E8-4B9A-A31B-3F79431B5792}">
      <dsp:nvSpPr>
        <dsp:cNvPr id="0" name=""/>
        <dsp:cNvSpPr/>
      </dsp:nvSpPr>
      <dsp:spPr>
        <a:xfrm>
          <a:off x="0" y="950853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8889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8889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9D65D-A346-4CF7-BAE9-4E475DCBE099}">
      <dsp:nvSpPr>
        <dsp:cNvPr id="0" name=""/>
        <dsp:cNvSpPr/>
      </dsp:nvSpPr>
      <dsp:spPr>
        <a:xfrm>
          <a:off x="0" y="950853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Agotamiento.</a:t>
          </a:r>
        </a:p>
      </dsp:txBody>
      <dsp:txXfrm>
        <a:off x="0" y="950853"/>
        <a:ext cx="6480720" cy="475136"/>
      </dsp:txXfrm>
    </dsp:sp>
    <dsp:sp modelId="{C084EA1C-26C2-499E-A374-BDDE45A04334}">
      <dsp:nvSpPr>
        <dsp:cNvPr id="0" name=""/>
        <dsp:cNvSpPr/>
      </dsp:nvSpPr>
      <dsp:spPr>
        <a:xfrm>
          <a:off x="0" y="1425990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3333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6F356-56F2-478F-A194-9A0E645EB11E}">
      <dsp:nvSpPr>
        <dsp:cNvPr id="0" name=""/>
        <dsp:cNvSpPr/>
      </dsp:nvSpPr>
      <dsp:spPr>
        <a:xfrm>
          <a:off x="0" y="1425990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Falta de ingesta de alimento por tiempo prolongado.</a:t>
          </a:r>
        </a:p>
      </dsp:txBody>
      <dsp:txXfrm>
        <a:off x="0" y="1425990"/>
        <a:ext cx="6480720" cy="475136"/>
      </dsp:txXfrm>
    </dsp:sp>
    <dsp:sp modelId="{AD5FD935-2F16-4C61-A553-E0E0B6252EF4}">
      <dsp:nvSpPr>
        <dsp:cNvPr id="0" name=""/>
        <dsp:cNvSpPr/>
      </dsp:nvSpPr>
      <dsp:spPr>
        <a:xfrm>
          <a:off x="0" y="1901127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17778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7778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6511A-281D-4D32-BD37-69A4EA8CC749}">
      <dsp:nvSpPr>
        <dsp:cNvPr id="0" name=""/>
        <dsp:cNvSpPr/>
      </dsp:nvSpPr>
      <dsp:spPr>
        <a:xfrm>
          <a:off x="0" y="1901127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Ejercicio intenso o estado de fatiga.</a:t>
          </a:r>
        </a:p>
      </dsp:txBody>
      <dsp:txXfrm>
        <a:off x="0" y="1901127"/>
        <a:ext cx="6480720" cy="475136"/>
      </dsp:txXfrm>
    </dsp:sp>
    <dsp:sp modelId="{C2436176-9D66-4BA4-B0F6-C9601F6E38CD}">
      <dsp:nvSpPr>
        <dsp:cNvPr id="0" name=""/>
        <dsp:cNvSpPr/>
      </dsp:nvSpPr>
      <dsp:spPr>
        <a:xfrm>
          <a:off x="0" y="2376263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22222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2222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A46163-E4C2-491C-80FF-BC45E6275FE7}">
      <dsp:nvSpPr>
        <dsp:cNvPr id="0" name=""/>
        <dsp:cNvSpPr/>
      </dsp:nvSpPr>
      <dsp:spPr>
        <a:xfrm>
          <a:off x="0" y="2376264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Calor.</a:t>
          </a:r>
        </a:p>
      </dsp:txBody>
      <dsp:txXfrm>
        <a:off x="0" y="2376264"/>
        <a:ext cx="6480720" cy="475136"/>
      </dsp:txXfrm>
    </dsp:sp>
    <dsp:sp modelId="{DBE44BB4-F0D9-41D2-AD2E-4E470DCC236A}">
      <dsp:nvSpPr>
        <dsp:cNvPr id="0" name=""/>
        <dsp:cNvSpPr/>
      </dsp:nvSpPr>
      <dsp:spPr>
        <a:xfrm>
          <a:off x="0" y="2851400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6667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6573B-A0DC-40D3-912E-688CF070A606}">
      <dsp:nvSpPr>
        <dsp:cNvPr id="0" name=""/>
        <dsp:cNvSpPr/>
      </dsp:nvSpPr>
      <dsp:spPr>
        <a:xfrm>
          <a:off x="0" y="2851400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Espacios confinados.</a:t>
          </a:r>
        </a:p>
      </dsp:txBody>
      <dsp:txXfrm>
        <a:off x="0" y="2851400"/>
        <a:ext cx="6480720" cy="475136"/>
      </dsp:txXfrm>
    </dsp:sp>
    <dsp:sp modelId="{63EFB0B9-2D9A-412D-B8BD-FCD8BBCF1546}">
      <dsp:nvSpPr>
        <dsp:cNvPr id="0" name=""/>
        <dsp:cNvSpPr/>
      </dsp:nvSpPr>
      <dsp:spPr>
        <a:xfrm>
          <a:off x="0" y="3326537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31111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1111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254FC-E0D0-48E8-8267-9019CB6DC7E8}">
      <dsp:nvSpPr>
        <dsp:cNvPr id="0" name=""/>
        <dsp:cNvSpPr/>
      </dsp:nvSpPr>
      <dsp:spPr>
        <a:xfrm>
          <a:off x="0" y="3326537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Mucho tiempo de pie o levantarse rápido.</a:t>
          </a:r>
        </a:p>
      </dsp:txBody>
      <dsp:txXfrm>
        <a:off x="0" y="3326537"/>
        <a:ext cx="6480720" cy="475136"/>
      </dsp:txXfrm>
    </dsp:sp>
    <dsp:sp modelId="{A25ABDB7-157E-491E-A8B1-1C7930D6E9AE}">
      <dsp:nvSpPr>
        <dsp:cNvPr id="0" name=""/>
        <dsp:cNvSpPr/>
      </dsp:nvSpPr>
      <dsp:spPr>
        <a:xfrm>
          <a:off x="0" y="3801674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35556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5556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929E7D-3C0A-4727-A854-21F87BEF8282}">
      <dsp:nvSpPr>
        <dsp:cNvPr id="0" name=""/>
        <dsp:cNvSpPr/>
      </dsp:nvSpPr>
      <dsp:spPr>
        <a:xfrm>
          <a:off x="0" y="3801674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Emociones (Ansiedad o estrés).</a:t>
          </a:r>
        </a:p>
      </dsp:txBody>
      <dsp:txXfrm>
        <a:off x="0" y="3801674"/>
        <a:ext cx="6480720" cy="475136"/>
      </dsp:txXfrm>
    </dsp:sp>
    <dsp:sp modelId="{161DE878-4D07-45E4-AFC0-1AD4D5B8D810}">
      <dsp:nvSpPr>
        <dsp:cNvPr id="0" name=""/>
        <dsp:cNvSpPr/>
      </dsp:nvSpPr>
      <dsp:spPr>
        <a:xfrm>
          <a:off x="0" y="4276811"/>
          <a:ext cx="6480720" cy="0"/>
        </a:xfrm>
        <a:prstGeom prst="lin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C8167-B62F-4ECD-A2E5-662D32B1996C}">
      <dsp:nvSpPr>
        <dsp:cNvPr id="0" name=""/>
        <dsp:cNvSpPr/>
      </dsp:nvSpPr>
      <dsp:spPr>
        <a:xfrm>
          <a:off x="0" y="4276811"/>
          <a:ext cx="6480720" cy="4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500" kern="1200" dirty="0">
              <a:latin typeface="Arial Narrow"/>
            </a:rPr>
            <a:t>Enfermedades de base.</a:t>
          </a:r>
        </a:p>
      </dsp:txBody>
      <dsp:txXfrm>
        <a:off x="0" y="4276811"/>
        <a:ext cx="6480720" cy="475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972E7124-F5BC-4A9C-A0C8-C3A1C1DF093A}" type="datetimeFigureOut">
              <a:rPr lang="es-CO"/>
              <a:pPr>
                <a:defRPr/>
              </a:pPr>
              <a:t>24/04/2023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7D0D23C-B4D1-42D1-87BB-44568F25B85E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660264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O" noProof="0"/>
              <a:t>Haga clic para modificar el estilo de texto del patrón</a:t>
            </a:r>
          </a:p>
          <a:p>
            <a:pPr lvl="1"/>
            <a:r>
              <a:rPr lang="es-CO" noProof="0"/>
              <a:t>Segundo nivel</a:t>
            </a:r>
          </a:p>
          <a:p>
            <a:pPr lvl="2"/>
            <a:r>
              <a:rPr lang="es-CO" noProof="0"/>
              <a:t>Tercer nivel</a:t>
            </a:r>
          </a:p>
          <a:p>
            <a:pPr lvl="3"/>
            <a:r>
              <a:rPr lang="es-CO" noProof="0"/>
              <a:t>Cuarto nivel</a:t>
            </a:r>
          </a:p>
          <a:p>
            <a:pPr lvl="4"/>
            <a:r>
              <a:rPr lang="es-CO" noProof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193D6FD-C086-40D6-AC94-0C85B7F31EC2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41475724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93D6FD-C086-40D6-AC94-0C85B7F31EC2}" type="slidenum">
              <a:rPr lang="es-CO" altLang="es-CO" smtClean="0"/>
              <a:pPr>
                <a:defRPr/>
              </a:pPr>
              <a:t>15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618015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D2F251-AA09-4252-8FD9-ABEEF42C25C8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EA40640F-F024-4CB7-8A73-ADF12C2C4BA9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692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CAADE3-3447-4E0C-9833-FAAD4AC41B30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73AABED5-0C81-4940-ADF1-992A4ED97244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76087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3731FB-9085-45A5-8366-D391887218F1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471C0EA5-122D-4E60-8E96-0438BF4DFE1C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1289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"/>
            <a:ext cx="9146261" cy="68563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F7DB8-E3C6-4809-A508-133771AF06C9}" type="datetime1">
              <a:rPr lang="es-CO" smtClean="0"/>
              <a:t>24/04/2023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438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"/>
            <a:ext cx="9146261" cy="68563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DF197-575B-4833-8844-A17679C4C769}" type="datetime1">
              <a:rPr lang="es-CO" smtClean="0"/>
              <a:t>24/04/2023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0907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18B0D-B6F6-488E-B242-95060A746F12}" type="datetime1">
              <a:rPr lang="es-CO" smtClean="0"/>
              <a:t>24/04/2023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6070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9B3D8-1EE2-438C-AE60-7F16788D598C}" type="datetime1">
              <a:rPr lang="es-CO" smtClean="0"/>
              <a:t>24/04/2023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4046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DBC48-6606-487A-ADA3-1389351112D8}" type="datetime1">
              <a:rPr lang="es-CO" smtClean="0"/>
              <a:t>24/04/2023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9238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83C-2D4E-43E0-A8AA-760CFAADD053}" type="datetime1">
              <a:rPr lang="es-CO" smtClean="0"/>
              <a:t>24/04/2023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30529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E577-ECCB-4F60-9BE0-BBA1934BBD29}" type="datetime1">
              <a:rPr lang="es-CO" smtClean="0"/>
              <a:t>24/04/2023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743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731C-9DDA-4760-91D2-2A5CDE4DFB2B}" type="datetime1">
              <a:rPr lang="es-CO" smtClean="0"/>
              <a:t>24/04/2023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0051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10E67A-5304-4075-93D2-ED385DD8C0F6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821B4D29-4A9B-4017-9E94-B5C45B1C39EB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986749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FD12-0EAC-4464-A626-986A8459F27D}" type="datetime1">
              <a:rPr lang="es-CO" smtClean="0"/>
              <a:t>24/04/2023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30577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328B6-87A3-45BB-8878-CE544CA52F72}" type="datetime1">
              <a:rPr lang="es-CO" smtClean="0"/>
              <a:t>24/04/2023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7251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05858-0AD6-473D-9AB5-72231919A517}" type="datetime1">
              <a:rPr lang="es-CO" smtClean="0"/>
              <a:t>24/04/2023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0654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D2F251-AA09-4252-8FD9-ABEEF42C25C8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40640F-F024-4CB7-8A73-ADF12C2C4BA9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419596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0E67A-5304-4075-93D2-ED385DD8C0F6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1B4D29-4A9B-4017-9E94-B5C45B1C39EB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387521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F6E34-AFCC-481B-A01F-954B604FB6B8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E6966B-1B77-45AC-BE78-8CFAC3039C65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81089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50B9E14-AA55-44FA-A1D1-DFBF71F5FC32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C70CEA-BA57-4200-A1CC-5BC7DA2B9A6F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68502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30398E-F891-4DD8-93C9-804564B51A70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EA4E3A-7CB3-4E3C-A01A-004B79BFBD99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92261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5E3C6CD-26AC-4336-A553-669B415736DF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009C62-EFF8-4AD0-85E7-707105EEE1DE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407701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2E4255-040F-4AC6-8BFB-6F31CBD01E75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D4874AD-EDBE-41CA-A983-050538DBCBFC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02513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DF6E34-AFCC-481B-A01F-954B604FB6B8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34E6966B-1B77-45AC-BE78-8CFAC3039C65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480825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649D04-C590-446C-88AA-526B37300873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A6710E-E56E-4DF4-B561-934E5C94A138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80486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1BA4AC-D724-4EE6-9692-28528D4D8E51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E320D6-7733-457A-8782-181A1518245A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885608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CAADE3-3447-4E0C-9833-FAAD4AC41B30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AABED5-0C81-4940-ADF1-992A4ED97244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621045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3731FB-9085-45A5-8366-D391887218F1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1C0EA5-122D-4E60-8E96-0438BF4DFE1C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99039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568"/>
            <a:ext cx="6858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D2F251-AA09-4252-8FD9-ABEEF42C25C8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40640F-F024-4CB7-8A73-ADF12C2C4BA9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93876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0E67A-5304-4075-93D2-ED385DD8C0F6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1B4D29-4A9B-4017-9E94-B5C45B1C39EB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209312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10267"/>
            <a:ext cx="7886700" cy="285326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8934"/>
            <a:ext cx="78867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F6E34-AFCC-481B-A01F-954B604FB6B8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E6966B-1B77-45AC-BE78-8CFAC3039C65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872457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826684"/>
            <a:ext cx="386715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50B9E14-AA55-44FA-A1D1-DFBF71F5FC32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6C70CEA-BA57-4200-A1CC-5BC7DA2B9A6F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4279228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9" y="1680634"/>
            <a:ext cx="386873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9" y="2506133"/>
            <a:ext cx="386873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0634"/>
            <a:ext cx="3887788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6133"/>
            <a:ext cx="3887788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D30398E-F891-4DD8-93C9-804564B51A70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EA4E3A-7CB3-4E3C-A01A-004B79BFBD99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8320669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5E3C6CD-26AC-4336-A553-669B415736DF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009C62-EFF8-4AD0-85E7-707105EEE1DE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79744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0B9E14-AA55-44FA-A1D1-DFBF71F5FC32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06C70CEA-BA57-4200-A1CC-5BC7DA2B9A6F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4411318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2E4255-040F-4AC6-8BFB-6F31CBD01E75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D4874AD-EDBE-41CA-A983-050538DBCBFC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621875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A649D04-C590-446C-88AA-526B37300873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EA6710E-E56E-4DF4-B561-934E5C94A138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674815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8485"/>
            <a:ext cx="462915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1BA4AC-D724-4EE6-9692-28528D4D8E51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E320D6-7733-457A-8782-181A1518245A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455176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6684"/>
            <a:ext cx="78867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FCAADE3-3447-4E0C-9833-FAAD4AC41B30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AABED5-0C81-4940-ADF1-992A4ED97244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138300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366185"/>
            <a:ext cx="1971675" cy="5810249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366185"/>
            <a:ext cx="5762625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A3731FB-9085-45A5-8366-D391887218F1}" type="datetimeFigureOut">
              <a:rPr lang="es-ES" smtClean="0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1C0EA5-122D-4E60-8E96-0438BF4DFE1C}" type="slidenum">
              <a:rPr lang="es-ES" altLang="es-CO" smtClean="0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66094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30398E-F891-4DD8-93C9-804564B51A70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85EA4E3A-7CB3-4E3C-A01A-004B79BFBD99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73744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3CD6DF-1D45-45B4-8506-61CE4873C9E0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C95CB825-20B9-4C2D-B70D-93D32ABAE89E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98748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2E4255-040F-4AC6-8BFB-6F31CBD01E75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FD4874AD-EDBE-41CA-A983-050538DBCBFC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314901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649D04-C590-446C-88AA-526B37300873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6EA6710E-E56E-4DF4-B561-934E5C94A138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8513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31BA4AC-D724-4EE6-9692-28528D4D8E51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96E320D6-7733-457A-8782-181A1518245A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923156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/>
              <a:t>Haga clic para modificar el estilo de texto del patrón</a:t>
            </a:r>
          </a:p>
          <a:p>
            <a:pPr lvl="1"/>
            <a:r>
              <a:rPr lang="es-ES" altLang="es-CO"/>
              <a:t>Segundo nivel</a:t>
            </a:r>
          </a:p>
          <a:p>
            <a:pPr lvl="2"/>
            <a:r>
              <a:rPr lang="es-ES" altLang="es-CO"/>
              <a:t>Tercer nivel</a:t>
            </a:r>
          </a:p>
          <a:p>
            <a:pPr lvl="3"/>
            <a:r>
              <a:rPr lang="es-ES" altLang="es-CO"/>
              <a:t>Cuarto nivel</a:t>
            </a:r>
          </a:p>
          <a:p>
            <a:pPr lvl="4"/>
            <a:r>
              <a:rPr lang="es-ES" altLang="es-CO"/>
              <a:t>Quinto nivel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 charset="0"/>
                <a:ea typeface="MS Gothic" panose="020B0609070205080204" pitchFamily="49" charset="-128"/>
              </a:defRPr>
            </a:lvl1pPr>
          </a:lstStyle>
          <a:p>
            <a:pPr>
              <a:defRPr/>
            </a:pPr>
            <a:fld id="{55E3C6CD-26AC-4336-A553-669B415736DF}" type="datetimeFigureOut">
              <a:rPr lang="es-ES"/>
              <a:pPr>
                <a:defRPr/>
              </a:pPr>
              <a:t>24/04/2023</a:t>
            </a:fld>
            <a:endParaRPr lang="es-E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 charset="0"/>
                <a:ea typeface="MS Gothic" panose="020B0609070205080204" pitchFamily="49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ea typeface="MS Gothic" panose="020B0609070205080204" pitchFamily="49" charset="-128"/>
              </a:defRPr>
            </a:lvl1pPr>
          </a:lstStyle>
          <a:p>
            <a:pPr>
              <a:defRPr/>
            </a:pPr>
            <a:fld id="{E1009C62-EFF8-4AD0-85E7-707105EEE1DE}" type="slidenum">
              <a:rPr lang="es-ES" altLang="es-CO"/>
              <a:pPr>
                <a:defRPr/>
              </a:pPr>
              <a:t>‹Nº›</a:t>
            </a:fld>
            <a:endParaRPr lang="es-ES" alt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8" r:id="rId1"/>
    <p:sldLayoutId id="2147484589" r:id="rId2"/>
    <p:sldLayoutId id="2147484590" r:id="rId3"/>
    <p:sldLayoutId id="2147484591" r:id="rId4"/>
    <p:sldLayoutId id="2147484592" r:id="rId5"/>
    <p:sldLayoutId id="2147484593" r:id="rId6"/>
    <p:sldLayoutId id="2147484594" r:id="rId7"/>
    <p:sldLayoutId id="2147484595" r:id="rId8"/>
    <p:sldLayoutId id="2147484596" r:id="rId9"/>
    <p:sldLayoutId id="2147484597" r:id="rId10"/>
    <p:sldLayoutId id="21474845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D0DB2-6786-4E9C-919D-EC96F5DA3C2E}" type="datetime1">
              <a:rPr lang="es-CO" smtClean="0"/>
              <a:t>24/04/2023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/>
              <a:t>Material exclusivo Fortalecimiento de Competencias SGRED-DUES-SDS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F9DEF-4C36-4811-A387-236E2882C1B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143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/>
        </p:nvSpPr>
        <p:spPr>
          <a:xfrm>
            <a:off x="7253958" y="2137083"/>
            <a:ext cx="1972234" cy="4852896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DED8E0A-F644-4779-9B27-A6976548CD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3763" y="6342178"/>
            <a:ext cx="1352280" cy="39776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/>
        </p:nvSpPr>
        <p:spPr>
          <a:xfrm rot="-10800000">
            <a:off x="-10275" y="-27399"/>
            <a:ext cx="1972234" cy="4852896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961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0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/>
        </p:nvSpPr>
        <p:spPr>
          <a:xfrm>
            <a:off x="8102958" y="4194488"/>
            <a:ext cx="1041042" cy="266351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6E74309-9281-4265-97C8-C82842B5C82C}"/>
              </a:ext>
            </a:extLst>
          </p:cNvPr>
          <p:cNvSpPr/>
          <p:nvPr/>
        </p:nvSpPr>
        <p:spPr>
          <a:xfrm rot="-10800000">
            <a:off x="-10275" y="-27398"/>
            <a:ext cx="524625" cy="1991665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145768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9174ED-CA50-4967-BC7F-46A8A4920D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89950" y="5875707"/>
            <a:ext cx="552776" cy="8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2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hyperlink" Target="http://goo.gl/xfhO1W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39.jpeg"/><Relationship Id="rId4" Type="http://schemas.openxmlformats.org/officeDocument/2006/relationships/hyperlink" Target="http://goo.gl/z8EdU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hyperlink" Target="http://goo.gl/WcnQL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-ZRKueLrTRo" TargetMode="Externa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196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4587609" y="38936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3818197" y="664086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dirty="0">
                <a:solidFill>
                  <a:srgbClr val="145768"/>
                </a:solidFill>
                <a:cs typeface="Arial" panose="020B0604020202020204" pitchFamily="34" charset="0"/>
              </a:rPr>
              <a:t>Fiebre</a:t>
            </a:r>
            <a:endParaRPr lang="es-CO" sz="4000" dirty="0"/>
          </a:p>
        </p:txBody>
      </p:sp>
      <p:sp>
        <p:nvSpPr>
          <p:cNvPr id="2" name="1 Rectángulo"/>
          <p:cNvSpPr/>
          <p:nvPr/>
        </p:nvSpPr>
        <p:spPr>
          <a:xfrm>
            <a:off x="2011789" y="1607143"/>
            <a:ext cx="5336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La fiebre es la elevación de la temperatura corporal por encima de los valores normales.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27683" y="6612739"/>
            <a:ext cx="43045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Principios de medicina interna Harrison edición 14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07DCF29-96B9-4009-A0C8-9DD698BA781A}"/>
              </a:ext>
            </a:extLst>
          </p:cNvPr>
          <p:cNvSpPr txBox="1"/>
          <p:nvPr/>
        </p:nvSpPr>
        <p:spPr>
          <a:xfrm>
            <a:off x="1793567" y="4937901"/>
            <a:ext cx="57728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400" b="1" dirty="0">
                <a:solidFill>
                  <a:srgbClr val="145768"/>
                </a:solidFill>
                <a:latin typeface="Arial Narrow" panose="020B0606020202030204" pitchFamily="34" charset="0"/>
              </a:rPr>
              <a:t>Entonces:</a:t>
            </a:r>
          </a:p>
          <a:p>
            <a:pPr algn="just"/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Decimos que una persona tiene fiebre cuando la temperatura corporal es </a:t>
            </a:r>
            <a:r>
              <a:rPr lang="es-CO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mayor o igual a 38 °C</a:t>
            </a:r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122" name="Picture 2" descr="Así mejora la fiebre la respuesta del sistema inmunitario">
            <a:extLst>
              <a:ext uri="{FF2B5EF4-FFF2-40B4-BE49-F238E27FC236}">
                <a16:creationId xmlns:a16="http://schemas.microsoft.com/office/drawing/2014/main" id="{3E15D81F-1CC4-4DCF-BE5A-50C5EABD4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7" y="2622036"/>
            <a:ext cx="4276725" cy="2095500"/>
          </a:xfrm>
          <a:prstGeom prst="roundRect">
            <a:avLst>
              <a:gd name="adj" fmla="val 2429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E0C7A6D-368C-476B-B51A-04064C62CE50}"/>
              </a:ext>
            </a:extLst>
          </p:cNvPr>
          <p:cNvSpPr txBox="1"/>
          <p:nvPr/>
        </p:nvSpPr>
        <p:spPr>
          <a:xfrm>
            <a:off x="4587609" y="4479441"/>
            <a:ext cx="457643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/>
              <a:t>https://images.app.goo.gl/iGhfRYRLRACgNVYf6</a:t>
            </a:r>
          </a:p>
        </p:txBody>
      </p:sp>
    </p:spTree>
    <p:extLst>
      <p:ext uri="{BB962C8B-B14F-4D97-AF65-F5344CB8AC3E}">
        <p14:creationId xmlns:p14="http://schemas.microsoft.com/office/powerpoint/2010/main" val="195504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233488" y="69044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2141687" y="648998"/>
            <a:ext cx="4860626" cy="703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4000" b="1" dirty="0">
                <a:solidFill>
                  <a:srgbClr val="145768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Causas de la fiebre</a:t>
            </a:r>
            <a:endParaRPr lang="es-CO" sz="4000" dirty="0">
              <a:solidFill>
                <a:srgbClr val="145768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652992" y="1796529"/>
            <a:ext cx="5838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La </a:t>
            </a:r>
            <a:r>
              <a:rPr lang="es-CO" sz="2400" b="1" dirty="0">
                <a:solidFill>
                  <a:srgbClr val="145768"/>
                </a:solidFill>
                <a:latin typeface="Arial Narrow" panose="020B0606020202030204" pitchFamily="34" charset="0"/>
              </a:rPr>
              <a:t>principal causa </a:t>
            </a:r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de la fiebre está </a:t>
            </a:r>
            <a:r>
              <a:rPr lang="es-CO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asociada a </a:t>
            </a:r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infecciones producidas por </a:t>
            </a:r>
            <a:r>
              <a:rPr lang="es-CO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virus</a:t>
            </a:r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 o </a:t>
            </a:r>
            <a:r>
              <a:rPr lang="es-CO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bacterias</a:t>
            </a:r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4" name="Picture 2" descr="Causas de la gripe: cómo se contag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2"/>
          <a:stretch/>
        </p:blipFill>
        <p:spPr bwMode="auto">
          <a:xfrm>
            <a:off x="612775" y="3057556"/>
            <a:ext cx="3778788" cy="2738826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000544" y="4940132"/>
            <a:ext cx="24351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00" dirty="0"/>
              <a:t>https://www.webconsultas.com/sites/default/files/styles/wc_adaptive_image__medium/public/media/2020/12/14/gripe_contagio.jpg</a:t>
            </a:r>
          </a:p>
        </p:txBody>
      </p:sp>
      <p:sp>
        <p:nvSpPr>
          <p:cNvPr id="8" name="AutoShape 7" descr="Descubren cómo reducir bacteria E. coli en alimentos | | Analitica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9" name="AutoShape 9" descr="Descubren cómo reducir bacteria E. coli en alimentos | | Analitica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060" name="Picture 12" descr="Infecciones Transmitidas Por Alimentos De Escherichia Coli, Concepto  Médico, Ilustración 3D Que Muestra El Pastel Como Fuente Común De  Infecciones Alimentarias Y Vista De Primer Plano De La Bacteria E. Coli Q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32" y="3057556"/>
            <a:ext cx="3778789" cy="2717121"/>
          </a:xfrm>
          <a:prstGeom prst="round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099000" y="5021482"/>
            <a:ext cx="231385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00" dirty="0"/>
              <a:t>https://us.123rf.com/450wm/drmicrobe/drmicrobe1803/drmicrobe180300122/97203627-salmonelosis-infecci%C3%B3n-por-salmonella-toxico-concepto-m%C3%A9dico-ilustraci%C3%B3n-3d-que-muestra-el-pastel-co.jpg?ver=6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286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Principios de medicina interna Harrison edición -14</a:t>
            </a:r>
          </a:p>
        </p:txBody>
      </p:sp>
    </p:spTree>
    <p:extLst>
      <p:ext uri="{BB962C8B-B14F-4D97-AF65-F5344CB8AC3E}">
        <p14:creationId xmlns:p14="http://schemas.microsoft.com/office/powerpoint/2010/main" val="3931581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233488" y="69044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905588" y="1463427"/>
            <a:ext cx="5936948" cy="3443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Sudoración.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Taquicardia.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CO" sz="2400" dirty="0">
                <a:solidFill>
                  <a:srgbClr val="145768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Escalofríos.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>
                <a:solidFill>
                  <a:srgbClr val="145768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Rubicundez.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>
                <a:solidFill>
                  <a:srgbClr val="145768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Dolor muscular.</a:t>
            </a:r>
            <a:endParaRPr lang="es-CO" sz="2400" dirty="0">
              <a:solidFill>
                <a:srgbClr val="145768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>
                <a:solidFill>
                  <a:srgbClr val="145768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Perdida del apetito.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ES" sz="2400" dirty="0">
                <a:solidFill>
                  <a:srgbClr val="145768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Convulsiones en niños menores de cinco años.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26471" y="481495"/>
            <a:ext cx="4091056" cy="7217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4000" b="1" dirty="0">
                <a:solidFill>
                  <a:srgbClr val="14576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Signos y síntomas</a:t>
            </a:r>
            <a:endParaRPr lang="es-CO" sz="4000" dirty="0">
              <a:solidFill>
                <a:srgbClr val="14576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141"/>
          <a:stretch/>
        </p:blipFill>
        <p:spPr bwMode="auto">
          <a:xfrm>
            <a:off x="4446084" y="1676596"/>
            <a:ext cx="3369610" cy="215111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06" y="1279715"/>
            <a:ext cx="1553577" cy="1530287"/>
          </a:xfrm>
          <a:prstGeom prst="roundRect">
            <a:avLst>
              <a:gd name="adj" fmla="val 2769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263914" y="2491664"/>
            <a:ext cx="123780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00" dirty="0"/>
              <a:t>https://static-abcblogs.abc.es/wp-content/uploads/sites/62/2014/06/fiebre-cerebrobb.jpg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571999" y="3630325"/>
            <a:ext cx="324369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600" dirty="0"/>
              <a:t>https://www.clikisalud.net/wp-content/uploads/2017/06/complicaciones-boca-seca.jpg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286000" y="660706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Principios de medicina interna Harrison - edición 14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948D2D-A441-4115-A100-93038532F686}"/>
              </a:ext>
            </a:extLst>
          </p:cNvPr>
          <p:cNvSpPr txBox="1"/>
          <p:nvPr/>
        </p:nvSpPr>
        <p:spPr>
          <a:xfrm>
            <a:off x="896756" y="5091780"/>
            <a:ext cx="7350487" cy="979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sz="2800" dirty="0">
                <a:solidFill>
                  <a:srgbClr val="145768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importante resaltar, que dependiendo la patología  puede estar acompañada de otros  signos y síntomas. </a:t>
            </a:r>
          </a:p>
        </p:txBody>
      </p:sp>
    </p:spTree>
    <p:extLst>
      <p:ext uri="{BB962C8B-B14F-4D97-AF65-F5344CB8AC3E}">
        <p14:creationId xmlns:p14="http://schemas.microsoft.com/office/powerpoint/2010/main" val="375636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rmómetros digitales o termómetros de mercurio? Parte I. | Química, aire y  ambiente | SciLogs | Investigación y Cienci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t="4587" r="6717" b="9473"/>
          <a:stretch/>
        </p:blipFill>
        <p:spPr bwMode="auto">
          <a:xfrm rot="19084687">
            <a:off x="3515557" y="3045264"/>
            <a:ext cx="4462362" cy="38163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233488" y="69044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504869" y="522098"/>
            <a:ext cx="8134261" cy="1482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4000" b="1" dirty="0">
                <a:solidFill>
                  <a:srgbClr val="145768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Equipos para medir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4000" b="1" dirty="0">
                <a:solidFill>
                  <a:srgbClr val="145768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la temperatura corporal</a:t>
            </a:r>
            <a:endParaRPr lang="es-CO" sz="4000" dirty="0">
              <a:solidFill>
                <a:srgbClr val="145768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Zerodis Pistola termómetro de frente, termómetro infrarrojo digital, sin  contacto, con pantalla LCD y retroiluminación LED para bebés y adultos :  Amazon.es: Salud y cuidado person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27781"/>
          <a:stretch/>
        </p:blipFill>
        <p:spPr bwMode="auto">
          <a:xfrm rot="20422007">
            <a:off x="760957" y="2724565"/>
            <a:ext cx="2293785" cy="386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019459" y="5097854"/>
            <a:ext cx="2186425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00" dirty="0"/>
              <a:t>https://www.investigacionyciencia.es/files/15701.jpg</a:t>
            </a:r>
          </a:p>
        </p:txBody>
      </p:sp>
      <p:sp>
        <p:nvSpPr>
          <p:cNvPr id="7" name="6 Rectángulo"/>
          <p:cNvSpPr/>
          <p:nvPr/>
        </p:nvSpPr>
        <p:spPr>
          <a:xfrm rot="4434729">
            <a:off x="559078" y="4574395"/>
            <a:ext cx="1535502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00" dirty="0"/>
              <a:t>https://</a:t>
            </a:r>
            <a:r>
              <a:rPr lang="es-CO" sz="400" dirty="0"/>
              <a:t>m.media-amazon.com/images/I/31LMoHI7qrL.jpg</a:t>
            </a:r>
            <a:endParaRPr lang="es-CO" sz="5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06" b="91254" l="3550" r="940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57" r="4778" b="7054"/>
          <a:stretch/>
        </p:blipFill>
        <p:spPr bwMode="auto">
          <a:xfrm rot="2787000">
            <a:off x="3243695" y="829820"/>
            <a:ext cx="4120389" cy="409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205230" y="3313584"/>
            <a:ext cx="15268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00" dirty="0"/>
              <a:t>https://</a:t>
            </a:r>
            <a:r>
              <a:rPr lang="es-CO" sz="400" dirty="0"/>
              <a:t>panalesylechemibebe.com/inicio/wp-content/uploads/2019/04/termometro0.png</a:t>
            </a:r>
            <a:endParaRPr lang="es-CO" sz="500" dirty="0"/>
          </a:p>
        </p:txBody>
      </p:sp>
    </p:spTree>
    <p:extLst>
      <p:ext uri="{BB962C8B-B14F-4D97-AF65-F5344CB8AC3E}">
        <p14:creationId xmlns:p14="http://schemas.microsoft.com/office/powerpoint/2010/main" val="617646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55" y="879234"/>
            <a:ext cx="2812031" cy="201732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1964155" y="2715409"/>
            <a:ext cx="17770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00" dirty="0"/>
              <a:t>https://img.remediosdigitales.com/c6138d/istock-499148554/230_165.jpg</a:t>
            </a:r>
          </a:p>
        </p:txBody>
      </p:sp>
      <p:pic>
        <p:nvPicPr>
          <p:cNvPr id="2052" name="Picture 4" descr="El termómetro adecuado para medir la temperatura de los niños | Cosas de  pequ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81" y="395726"/>
            <a:ext cx="2951992" cy="223537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404196" y="2324620"/>
            <a:ext cx="16303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00" dirty="0"/>
              <a:t>https://encrypted-tbn0.gstatic.com/images?q=tbn:ANd9GcRZDbNTcG021QxCE0GEHolFHipBctHEElZfWQ&amp;usqp=CAU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42"/>
          <a:stretch/>
        </p:blipFill>
        <p:spPr bwMode="auto">
          <a:xfrm>
            <a:off x="1162128" y="4207792"/>
            <a:ext cx="3179053" cy="2034657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499447" y="5934103"/>
            <a:ext cx="1568667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00" dirty="0"/>
              <a:t>https://i.ytimg.com/vi/KO3K4jvLEAU/mqdefault.jpg</a:t>
            </a:r>
          </a:p>
        </p:txBody>
      </p:sp>
      <p:pic>
        <p:nvPicPr>
          <p:cNvPr id="2061" name="Picture 13" descr="Cuándo hay que llamar al médico si su niño tiene fiebre | Children&amp;#39;s  Hospital Los Angel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/>
          <a:stretch/>
        </p:blipFill>
        <p:spPr bwMode="auto">
          <a:xfrm>
            <a:off x="4083729" y="4493492"/>
            <a:ext cx="3713572" cy="196878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Rectángulo"/>
          <p:cNvSpPr/>
          <p:nvPr/>
        </p:nvSpPr>
        <p:spPr>
          <a:xfrm>
            <a:off x="5666743" y="6242449"/>
            <a:ext cx="2015148" cy="15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00" dirty="0"/>
              <a:t>https://www.chla.org/sites/default/files/thumbnails/image/Fever%20Hero.png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2FD335E-8FC6-4F65-9914-138AE4A3B26C}"/>
              </a:ext>
            </a:extLst>
          </p:cNvPr>
          <p:cNvSpPr txBox="1"/>
          <p:nvPr/>
        </p:nvSpPr>
        <p:spPr>
          <a:xfrm>
            <a:off x="2283781" y="3110835"/>
            <a:ext cx="45764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145768"/>
                </a:solidFill>
              </a:rPr>
              <a:t>¿En qué parte del cuerpo se toma la temperatura ? </a:t>
            </a:r>
          </a:p>
        </p:txBody>
      </p:sp>
      <p:sp>
        <p:nvSpPr>
          <p:cNvPr id="9" name="Cara sonriente 8">
            <a:extLst>
              <a:ext uri="{FF2B5EF4-FFF2-40B4-BE49-F238E27FC236}">
                <a16:creationId xmlns:a16="http://schemas.microsoft.com/office/drawing/2014/main" id="{B2224275-CE53-4B7F-973C-71736BB462F7}"/>
              </a:ext>
            </a:extLst>
          </p:cNvPr>
          <p:cNvSpPr/>
          <p:nvPr/>
        </p:nvSpPr>
        <p:spPr>
          <a:xfrm rot="20620892">
            <a:off x="1706262" y="5051394"/>
            <a:ext cx="726219" cy="692725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970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dición de la Temperatura Corporal - El Blog de Pi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47" y="0"/>
            <a:ext cx="740397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286000" y="6704112"/>
            <a:ext cx="4572000" cy="153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sz="400" dirty="0"/>
              <a:t>http://www.elblogdepills.com/wp-content/uploads/2020/08/MEDICION-DE-LA-TEMPERATURA-CORPORAL.png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BC5D9E91-B1A0-408C-8602-C97C14D178C8}"/>
              </a:ext>
            </a:extLst>
          </p:cNvPr>
          <p:cNvSpPr/>
          <p:nvPr/>
        </p:nvSpPr>
        <p:spPr>
          <a:xfrm>
            <a:off x="701336" y="3429000"/>
            <a:ext cx="3000653" cy="1899821"/>
          </a:xfrm>
          <a:prstGeom prst="ellipse">
            <a:avLst/>
          </a:prstGeom>
          <a:noFill/>
          <a:ln w="76200">
            <a:solidFill>
              <a:srgbClr val="0FC4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490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233488" y="69044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5346452" y="3412459"/>
            <a:ext cx="2967487" cy="28097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s-CO" sz="2400" b="1" i="1" dirty="0">
                <a:latin typeface="Arial Narrow" pitchFamily="34" charset="0"/>
              </a:rPr>
              <a:t>No</a:t>
            </a:r>
            <a:r>
              <a:rPr lang="es-CO" sz="2400" dirty="0">
                <a:latin typeface="Arial Narrow" pitchFamily="34" charset="0"/>
              </a:rPr>
              <a:t> se auto medique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O" sz="2400" b="1" i="1" dirty="0">
                <a:latin typeface="Arial Narrow" pitchFamily="34" charset="0"/>
              </a:rPr>
              <a:t>No</a:t>
            </a:r>
            <a:r>
              <a:rPr lang="es-CO" sz="2400" dirty="0">
                <a:latin typeface="Arial Narrow" pitchFamily="34" charset="0"/>
              </a:rPr>
              <a:t> bañar a la persona con alcohol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O" sz="2400" b="1" dirty="0">
                <a:latin typeface="Arial Narrow" pitchFamily="34" charset="0"/>
              </a:rPr>
              <a:t>NO</a:t>
            </a:r>
            <a:r>
              <a:rPr lang="es-CO" sz="2400" dirty="0">
                <a:latin typeface="Arial Narrow" pitchFamily="34" charset="0"/>
              </a:rPr>
              <a:t> vista a la persona con ropa gruesa.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25312" y="690444"/>
            <a:ext cx="677108" cy="55262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rgbClr val="0000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s-CO" sz="2400" b="1" dirty="0"/>
              <a:t>¿Qué </a:t>
            </a:r>
            <a:r>
              <a:rPr lang="es-CO" sz="3200" b="1" dirty="0"/>
              <a:t>hacer</a:t>
            </a:r>
            <a:r>
              <a:rPr lang="es-CO" sz="2400" b="1" dirty="0"/>
              <a:t> y </a:t>
            </a:r>
            <a:r>
              <a:rPr lang="es-CO" sz="2400" b="1" dirty="0">
                <a:solidFill>
                  <a:srgbClr val="C00000"/>
                </a:solidFill>
              </a:rPr>
              <a:t>Qué no hacer</a:t>
            </a:r>
            <a:r>
              <a:rPr lang="es-CO" sz="2400" b="1" dirty="0"/>
              <a:t>?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826395" y="690444"/>
            <a:ext cx="3252470" cy="4770537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O" sz="2400" dirty="0">
                <a:latin typeface="Arial Narrow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Tome la temperatura con un termómetro.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O" sz="2400" dirty="0">
                <a:latin typeface="Arial Narrow" pitchFamily="34" charset="0"/>
                <a:cs typeface="Arial" panose="020B0604020202020204" pitchFamily="34" charset="0"/>
              </a:rPr>
              <a:t>Registre en un cuaderno el resultado de la temperatura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O" sz="2400" dirty="0">
                <a:latin typeface="Arial Narrow" pitchFamily="34" charset="0"/>
                <a:cs typeface="Arial" panose="020B0604020202020204" pitchFamily="34" charset="0"/>
              </a:rPr>
              <a:t>Hidrate a la persona constantemente.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altLang="es-CO" sz="2400" dirty="0">
                <a:latin typeface="Arial Narrow" pitchFamily="34" charset="0"/>
                <a:cs typeface="Arial" panose="020B0604020202020204" pitchFamily="34" charset="0"/>
              </a:rPr>
              <a:t>Bañe a la persona con </a:t>
            </a:r>
            <a:r>
              <a:rPr lang="es-ES_tradnl" altLang="es-CO" sz="2400" dirty="0">
                <a:solidFill>
                  <a:srgbClr val="0070C0"/>
                </a:solidFill>
                <a:latin typeface="Arial Narrow" pitchFamily="34" charset="0"/>
                <a:cs typeface="Arial" panose="020B0604020202020204" pitchFamily="34" charset="0"/>
              </a:rPr>
              <a:t>agua </a:t>
            </a:r>
            <a:r>
              <a:rPr lang="es-ES_tradnl" altLang="es-CO" sz="2400" b="1" i="1" dirty="0">
                <a:solidFill>
                  <a:srgbClr val="0070C0"/>
                </a:solidFill>
                <a:latin typeface="Arial Narrow" pitchFamily="34" charset="0"/>
                <a:cs typeface="Arial" panose="020B0604020202020204" pitchFamily="34" charset="0"/>
              </a:rPr>
              <a:t>tibia</a:t>
            </a:r>
            <a:r>
              <a:rPr lang="es-ES_tradnl" altLang="es-CO" sz="2400" dirty="0">
                <a:solidFill>
                  <a:srgbClr val="0000FF"/>
                </a:solidFill>
                <a:latin typeface="Arial Narrow" pitchFamily="34" charset="0"/>
                <a:cs typeface="Arial" panose="020B0604020202020204" pitchFamily="34" charset="0"/>
              </a:rPr>
              <a:t> </a:t>
            </a:r>
            <a:r>
              <a:rPr lang="es-ES_tradnl" altLang="es-CO" sz="2400" dirty="0">
                <a:latin typeface="Arial Narrow" pitchFamily="34" charset="0"/>
                <a:cs typeface="Arial" panose="020B0604020202020204" pitchFamily="34" charset="0"/>
              </a:rPr>
              <a:t>por 15 minutos</a:t>
            </a:r>
            <a:r>
              <a:rPr lang="es-ES_tradnl" altLang="es-CO" sz="2400" dirty="0">
                <a:solidFill>
                  <a:srgbClr val="145768"/>
                </a:solidFill>
                <a:latin typeface="Arial Narrow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O" sz="3200" b="1" i="1" dirty="0">
                <a:latin typeface="Arial Narrow" pitchFamily="34" charset="0"/>
                <a:cs typeface="Arial" panose="020B0604020202020204" pitchFamily="34" charset="0"/>
              </a:rPr>
              <a:t>Consulte a su medico.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37" b="90794" l="14203" r="89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6" t="16638" r="9311" b="5580"/>
          <a:stretch/>
        </p:blipFill>
        <p:spPr bwMode="auto">
          <a:xfrm>
            <a:off x="3428193" y="4754783"/>
            <a:ext cx="1923008" cy="175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 rot="18343810">
            <a:off x="3920856" y="5564330"/>
            <a:ext cx="1808403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00" dirty="0"/>
              <a:t>https://www.extraescolares.es/s/cc_images/teaserbox_2249087.png?t=1514973072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89" b="94821" l="4358" r="961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678" y="1590325"/>
            <a:ext cx="2165168" cy="249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 rot="19183119">
            <a:off x="6363576" y="2686704"/>
            <a:ext cx="2449903" cy="1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00" dirty="0"/>
              <a:t>https://st.depositphotos.com/2010047/2073/i/600/depositphotos_20739963-stock-photo-3d-small-dont-do-it.jpg</a:t>
            </a:r>
          </a:p>
        </p:txBody>
      </p:sp>
    </p:spTree>
    <p:extLst>
      <p:ext uri="{BB962C8B-B14F-4D97-AF65-F5344CB8AC3E}">
        <p14:creationId xmlns:p14="http://schemas.microsoft.com/office/powerpoint/2010/main" val="3424195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578345" y="1331098"/>
            <a:ext cx="79873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>
              <a:spcBef>
                <a:spcPct val="0"/>
              </a:spcBef>
            </a:pPr>
            <a:r>
              <a:rPr lang="es-ES" altLang="es-CO" sz="2400" dirty="0">
                <a:solidFill>
                  <a:srgbClr val="145768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Narrow" panose="020B0606020202030204" pitchFamily="34" charset="0"/>
              </a:rPr>
              <a:t>Las convulsiones son signos y síntomas de una afección cerebral. </a:t>
            </a:r>
          </a:p>
          <a:p>
            <a:pPr marL="342900" indent="-342900" eaLnBrk="1">
              <a:spcBef>
                <a:spcPct val="0"/>
              </a:spcBef>
            </a:pPr>
            <a:r>
              <a:rPr lang="es-ES" altLang="es-CO" sz="2400" dirty="0">
                <a:solidFill>
                  <a:srgbClr val="145768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 Narrow" panose="020B0606020202030204" pitchFamily="34" charset="0"/>
              </a:rPr>
              <a:t>Ocurren por la aparición súbita de una actividad eléctrica anormal en el cerebro.</a:t>
            </a:r>
            <a:endParaRPr lang="es-ES_tradnl" altLang="es-CO" sz="2400" dirty="0">
              <a:solidFill>
                <a:srgbClr val="145768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199" y="517805"/>
            <a:ext cx="8229600" cy="648512"/>
          </a:xfrm>
          <a:prstGeom prst="rect">
            <a:avLst/>
          </a:prstGeom>
          <a:noFill/>
        </p:spPr>
        <p:txBody>
          <a:bodyPr lIns="90000" tIns="46800" rIns="90000" bIns="468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99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Convulsión</a:t>
            </a:r>
          </a:p>
        </p:txBody>
      </p:sp>
      <p:pic>
        <p:nvPicPr>
          <p:cNvPr id="4" name="Picture 2" descr="Resultado de imagen para convulsione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037" y="2531427"/>
            <a:ext cx="4937926" cy="3668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1"/>
          <p:cNvSpPr>
            <a:spLocks noChangeArrowheads="1"/>
          </p:cNvSpPr>
          <p:nvPr/>
        </p:nvSpPr>
        <p:spPr bwMode="auto">
          <a:xfrm>
            <a:off x="2163404" y="2603992"/>
            <a:ext cx="8858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600" dirty="0">
                <a:hlinkClick r:id="rId4"/>
              </a:rPr>
              <a:t>http://goo.gl/xfhO1W</a:t>
            </a:r>
            <a:endParaRPr lang="es-CO" altLang="es-CO" sz="600" dirty="0"/>
          </a:p>
        </p:txBody>
      </p:sp>
      <p:pic>
        <p:nvPicPr>
          <p:cNvPr id="6146" name="Picture 2" descr="Epilepsia, recopilacion de episodios. on Make a GIF">
            <a:extLst>
              <a:ext uri="{FF2B5EF4-FFF2-40B4-BE49-F238E27FC236}">
                <a16:creationId xmlns:a16="http://schemas.microsoft.com/office/drawing/2014/main" id="{D004936E-D913-4B41-A959-CBE9C088DC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14" y="2595643"/>
            <a:ext cx="5043972" cy="378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3BFB43F-CBBA-4113-A417-1D1663D53876}"/>
              </a:ext>
            </a:extLst>
          </p:cNvPr>
          <p:cNvSpPr txBox="1"/>
          <p:nvPr/>
        </p:nvSpPr>
        <p:spPr>
          <a:xfrm>
            <a:off x="5213442" y="6014799"/>
            <a:ext cx="457643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/>
              <a:t>https://images.app.goo.gl/ZUyGbwGwiKFkPs4K8</a:t>
            </a:r>
          </a:p>
        </p:txBody>
      </p:sp>
      <p:pic>
        <p:nvPicPr>
          <p:cNvPr id="6148" name="Picture 4" descr="Febrile Seizure on Make a GIF">
            <a:extLst>
              <a:ext uri="{FF2B5EF4-FFF2-40B4-BE49-F238E27FC236}">
                <a16:creationId xmlns:a16="http://schemas.microsoft.com/office/drawing/2014/main" id="{E2744372-7CBA-45C1-8154-782980F99A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14" y="2603992"/>
            <a:ext cx="5043971" cy="378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8CBBC8F-859A-4195-ADE7-1CD6CBBCACA5}"/>
              </a:ext>
            </a:extLst>
          </p:cNvPr>
          <p:cNvSpPr txBox="1"/>
          <p:nvPr/>
        </p:nvSpPr>
        <p:spPr>
          <a:xfrm>
            <a:off x="2103035" y="5999377"/>
            <a:ext cx="489792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/>
              <a:t>https://images.app.goo.gl/orkDCRLD5a3TCKqWA</a:t>
            </a:r>
          </a:p>
        </p:txBody>
      </p:sp>
    </p:spTree>
    <p:extLst>
      <p:ext uri="{BB962C8B-B14F-4D97-AF65-F5344CB8AC3E}">
        <p14:creationId xmlns:p14="http://schemas.microsoft.com/office/powerpoint/2010/main" val="3406079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774179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convulsiones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39641" y="1777927"/>
            <a:ext cx="330527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145768"/>
                </a:solidFill>
                <a:latin typeface="Arial Narrow" panose="020B0606020202030204" pitchFamily="34" charset="0"/>
              </a:rPr>
              <a:t>Las convulsiones de ausencia</a:t>
            </a:r>
            <a:r>
              <a:rPr lang="es-ES" sz="2800" dirty="0">
                <a:solidFill>
                  <a:srgbClr val="145768"/>
                </a:solidFill>
                <a:latin typeface="Arial Narrow" panose="020B0606020202030204" pitchFamily="34" charset="0"/>
              </a:rPr>
              <a:t>, a veces llamadas epilepsia menor o pequeño mal.</a:t>
            </a:r>
          </a:p>
        </p:txBody>
      </p:sp>
      <p:pic>
        <p:nvPicPr>
          <p:cNvPr id="1026" name="Picture 2" descr="Convulsión generalizada y parcial. epilepsia y actividad cerebral anormal.  vector de investigación médica | Vec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808" y="1777927"/>
            <a:ext cx="4146096" cy="414609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925427" y="6035851"/>
            <a:ext cx="3378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/>
              <a:t>https://www.freepik.es/vector-premium/convulsion-generalizada-parcial-epilepsia-actividad-cerebral-anormal-vector-investigacion-medica_18477319.htm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755462C-3D9D-4630-9B4B-7E900B9A963F}"/>
              </a:ext>
            </a:extLst>
          </p:cNvPr>
          <p:cNvSpPr/>
          <p:nvPr/>
        </p:nvSpPr>
        <p:spPr>
          <a:xfrm>
            <a:off x="839640" y="4199993"/>
            <a:ext cx="3305272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145768"/>
                </a:solidFill>
                <a:latin typeface="Arial Narrow" panose="020B0606020202030204" pitchFamily="34" charset="0"/>
              </a:rPr>
              <a:t>Pueden causar un parpadeo rápido o la mirada fija a lo lejos por unos pocos segundos.</a:t>
            </a:r>
          </a:p>
        </p:txBody>
      </p:sp>
    </p:spTree>
    <p:extLst>
      <p:ext uri="{BB962C8B-B14F-4D97-AF65-F5344CB8AC3E}">
        <p14:creationId xmlns:p14="http://schemas.microsoft.com/office/powerpoint/2010/main" val="3991092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199" y="641456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Convulsiones</a:t>
            </a:r>
          </a:p>
        </p:txBody>
      </p:sp>
      <p:pic>
        <p:nvPicPr>
          <p:cNvPr id="2050" name="Picture 2" descr="Convulsión de gran mal: MedlinePlus enciclopedia médica illustració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 bwMode="auto">
          <a:xfrm>
            <a:off x="4350059" y="2617332"/>
            <a:ext cx="3940094" cy="3436807"/>
          </a:xfrm>
          <a:prstGeom prst="roundRect">
            <a:avLst>
              <a:gd name="adj" fmla="val 2409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 rot="20547841">
            <a:off x="5480481" y="5075463"/>
            <a:ext cx="3940094" cy="2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700" dirty="0">
                <a:latin typeface="Arial Narrow" panose="020B0606020202030204" pitchFamily="34" charset="0"/>
              </a:rPr>
              <a:t>https://medlineplus.gov/spanish/ency/esp_imagepages/19076.htm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4D69C2-7F59-4FA3-851A-5D8D3C5D79A1}"/>
              </a:ext>
            </a:extLst>
          </p:cNvPr>
          <p:cNvSpPr txBox="1"/>
          <p:nvPr/>
        </p:nvSpPr>
        <p:spPr>
          <a:xfrm>
            <a:off x="1231365" y="1602107"/>
            <a:ext cx="6681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Las </a:t>
            </a:r>
            <a:r>
              <a:rPr lang="es-ES" sz="2400" b="1" dirty="0">
                <a:solidFill>
                  <a:srgbClr val="145768"/>
                </a:solidFill>
                <a:latin typeface="Arial Narrow" panose="020B0606020202030204" pitchFamily="34" charset="0"/>
              </a:rPr>
              <a:t>convulsiones </a:t>
            </a:r>
            <a:r>
              <a:rPr lang="es-ES" sz="2400" b="1" dirty="0" err="1">
                <a:solidFill>
                  <a:srgbClr val="145768"/>
                </a:solidFill>
                <a:latin typeface="Arial Narrow" panose="020B0606020202030204" pitchFamily="34" charset="0"/>
              </a:rPr>
              <a:t>tonico</a:t>
            </a:r>
            <a:r>
              <a:rPr lang="es-ES" sz="2400" b="1" dirty="0">
                <a:solidFill>
                  <a:srgbClr val="145768"/>
                </a:solidFill>
                <a:latin typeface="Arial Narrow" panose="020B0606020202030204" pitchFamily="34" charset="0"/>
              </a:rPr>
              <a:t> - clónicas</a:t>
            </a:r>
            <a:r>
              <a:rPr lang="es-ES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, también llamadas epilepsia mayor o gran mal, pueden hacer que la persona: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068E0C-10A4-45CD-A410-DB29E274131D}"/>
              </a:ext>
            </a:extLst>
          </p:cNvPr>
          <p:cNvSpPr txBox="1"/>
          <p:nvPr/>
        </p:nvSpPr>
        <p:spPr>
          <a:xfrm>
            <a:off x="457199" y="2932384"/>
            <a:ext cx="39787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145768"/>
                </a:solidFill>
                <a:latin typeface="Arial Narrow" panose="020B0606020202030204" pitchFamily="34" charset="0"/>
              </a:rPr>
              <a:t>Grite.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145768"/>
                </a:solidFill>
                <a:latin typeface="Arial Narrow" panose="020B0606020202030204" pitchFamily="34" charset="0"/>
              </a:rPr>
              <a:t>Pierda el conocimiento.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145768"/>
                </a:solidFill>
                <a:latin typeface="Arial Narrow" panose="020B0606020202030204" pitchFamily="34" charset="0"/>
              </a:rPr>
              <a:t>Se caiga al piso.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145768"/>
                </a:solidFill>
                <a:latin typeface="Arial Narrow" panose="020B0606020202030204" pitchFamily="34" charset="0"/>
              </a:rPr>
              <a:t>Tenga rigidez o espasmos musculares.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Pierda</a:t>
            </a:r>
            <a:r>
              <a:rPr lang="es-ES" sz="2800" b="1" dirty="0">
                <a:solidFill>
                  <a:srgbClr val="145768"/>
                </a:solidFill>
                <a:latin typeface="Arial Narrow" panose="020B0606020202030204" pitchFamily="34" charset="0"/>
              </a:rPr>
              <a:t> </a:t>
            </a:r>
            <a:r>
              <a:rPr lang="es-ES" sz="2800" b="1" dirty="0">
                <a:solidFill>
                  <a:srgbClr val="0070C0"/>
                </a:solidFill>
                <a:latin typeface="Arial Narrow" panose="020B0606020202030204" pitchFamily="34" charset="0"/>
              </a:rPr>
              <a:t>el control de esfínteres.</a:t>
            </a:r>
          </a:p>
        </p:txBody>
      </p:sp>
    </p:spTree>
    <p:extLst>
      <p:ext uri="{BB962C8B-B14F-4D97-AF65-F5344CB8AC3E}">
        <p14:creationId xmlns:p14="http://schemas.microsoft.com/office/powerpoint/2010/main" val="24919581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20650" y="23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1145892" y="760684"/>
            <a:ext cx="7093514" cy="226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s-CO" sz="2400" b="1" dirty="0">
                <a:solidFill>
                  <a:srgbClr val="0070C0"/>
                </a:solidFill>
              </a:rPr>
              <a:t>Secretaria Distrital de Salud </a:t>
            </a:r>
          </a:p>
          <a:p>
            <a:pPr algn="ctr"/>
            <a:r>
              <a:rPr lang="es-CO" sz="2400" b="1" dirty="0">
                <a:solidFill>
                  <a:srgbClr val="0070C0"/>
                </a:solidFill>
              </a:rPr>
              <a:t>Dirección de Urgencias y Emergencias en Salud</a:t>
            </a:r>
            <a:endParaRPr lang="es-CO" sz="2400" dirty="0">
              <a:solidFill>
                <a:srgbClr val="0070C0"/>
              </a:solidFill>
            </a:endParaRPr>
          </a:p>
          <a:p>
            <a:pPr algn="ctr"/>
            <a:endParaRPr lang="es-CO" sz="2400" b="1" dirty="0">
              <a:solidFill>
                <a:srgbClr val="0070C0"/>
              </a:solidFill>
            </a:endParaRPr>
          </a:p>
          <a:p>
            <a:pPr algn="ctr"/>
            <a:r>
              <a:rPr lang="es-CO" sz="2400" b="1" dirty="0">
                <a:solidFill>
                  <a:srgbClr val="0070C0"/>
                </a:solidFill>
              </a:rPr>
              <a:t>Subdirección de Gestión de Riesgo en Emergencias y Desastres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50465" y="3285094"/>
            <a:ext cx="788436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CO" sz="4000" b="1" dirty="0">
                <a:solidFill>
                  <a:srgbClr val="145768"/>
                </a:solidFill>
                <a:latin typeface="Arial Narrow"/>
                <a:cs typeface="Arial"/>
              </a:rPr>
              <a:t>Curso Primer Respondiente</a:t>
            </a:r>
            <a:endParaRPr lang="es-CO" sz="3200" b="1" dirty="0">
              <a:solidFill>
                <a:srgbClr val="145768"/>
              </a:solidFill>
              <a:latin typeface="Arial Narrow"/>
              <a:cs typeface="Arial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7961" y="4214293"/>
            <a:ext cx="798807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375"/>
              </a:spcBef>
              <a:buClr>
                <a:srgbClr val="FF0000"/>
              </a:buClr>
            </a:pPr>
            <a:r>
              <a:rPr lang="es-CO" sz="3600" b="1" dirty="0">
                <a:solidFill>
                  <a:srgbClr val="3333CC"/>
                </a:solidFill>
                <a:latin typeface="Arial Narrow"/>
                <a:cs typeface="Arial"/>
              </a:rPr>
              <a:t>Acciones básicas para </a:t>
            </a:r>
          </a:p>
          <a:p>
            <a:pPr algn="ctr" eaLnBrk="1" hangingPunct="1">
              <a:spcBef>
                <a:spcPts val="375"/>
              </a:spcBef>
              <a:buClr>
                <a:srgbClr val="FF0000"/>
              </a:buClr>
            </a:pPr>
            <a:r>
              <a:rPr lang="es-CO" sz="3600" b="1" dirty="0">
                <a:solidFill>
                  <a:srgbClr val="3333CC"/>
                </a:solidFill>
                <a:latin typeface="Arial Narrow"/>
                <a:cs typeface="Arial"/>
              </a:rPr>
              <a:t>el manejo inicial de persona </a:t>
            </a:r>
          </a:p>
          <a:p>
            <a:pPr algn="ctr" eaLnBrk="1" hangingPunct="1">
              <a:spcBef>
                <a:spcPts val="375"/>
              </a:spcBef>
              <a:buClr>
                <a:srgbClr val="FF0000"/>
              </a:buClr>
            </a:pPr>
            <a:r>
              <a:rPr lang="es-CO" sz="3600" b="1" dirty="0">
                <a:solidFill>
                  <a:srgbClr val="3333CC"/>
                </a:solidFill>
                <a:latin typeface="Arial Narrow"/>
                <a:cs typeface="Arial"/>
              </a:rPr>
              <a:t>inconsciente, con fiebre y que convulsiona</a:t>
            </a:r>
          </a:p>
        </p:txBody>
      </p:sp>
    </p:spTree>
    <p:extLst>
      <p:ext uri="{BB962C8B-B14F-4D97-AF65-F5344CB8AC3E}">
        <p14:creationId xmlns:p14="http://schemas.microsoft.com/office/powerpoint/2010/main" val="1765953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59672" y="509090"/>
            <a:ext cx="8624656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 Has escuchado estas palabras 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96169" y="1584896"/>
            <a:ext cx="7951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Estas palabras se utilizan para describir una convulsión generalizada: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77528" y="2206140"/>
            <a:ext cx="2699236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b="1" dirty="0">
                <a:latin typeface="Arial Narrow" panose="020B0606020202030204" pitchFamily="34" charset="0"/>
              </a:rPr>
              <a:t>Tónica:</a:t>
            </a:r>
            <a:r>
              <a:rPr lang="es-ES" sz="2800" dirty="0">
                <a:latin typeface="Arial Narrow" panose="020B0606020202030204" pitchFamily="34" charset="0"/>
              </a:rPr>
              <a:t> Los músculos del cuerpo se ponen rígidos.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250033" y="2206140"/>
            <a:ext cx="2699236" cy="18158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800" b="1" dirty="0">
                <a:latin typeface="Arial Narrow" panose="020B0606020202030204" pitchFamily="34" charset="0"/>
              </a:rPr>
              <a:t>Atónica:</a:t>
            </a:r>
            <a:r>
              <a:rPr lang="es-ES" sz="2800" dirty="0">
                <a:latin typeface="Arial Narrow" panose="020B0606020202030204" pitchFamily="34" charset="0"/>
              </a:rPr>
              <a:t> Los músculos del cuerpo se relajan.</a:t>
            </a:r>
          </a:p>
          <a:p>
            <a:endParaRPr lang="es-ES" sz="2800" dirty="0">
              <a:latin typeface="Arial Narrow" panose="020B060602020203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77528" y="4340213"/>
            <a:ext cx="2699236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Arial Narrow" panose="020B0606020202030204" pitchFamily="34" charset="0"/>
              </a:rPr>
              <a:t>Mioclónica:</a:t>
            </a:r>
            <a:r>
              <a:rPr lang="es-ES" sz="2800" dirty="0">
                <a:latin typeface="Arial Narrow" panose="020B0606020202030204" pitchFamily="34" charset="0"/>
              </a:rPr>
              <a:t> </a:t>
            </a:r>
          </a:p>
          <a:p>
            <a:pPr algn="just"/>
            <a:r>
              <a:rPr lang="es-ES" sz="2800" dirty="0">
                <a:latin typeface="Arial Narrow" panose="020B0606020202030204" pitchFamily="34" charset="0"/>
              </a:rPr>
              <a:t>Sacudidas cortas en partes del cuerpo.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250033" y="4341180"/>
            <a:ext cx="2699236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800" b="1" dirty="0">
                <a:latin typeface="Arial Narrow" panose="020B0606020202030204" pitchFamily="34" charset="0"/>
              </a:rPr>
              <a:t>Clónica:</a:t>
            </a:r>
            <a:r>
              <a:rPr lang="es-ES" sz="2800" dirty="0">
                <a:latin typeface="Arial Narrow" panose="020B0606020202030204" pitchFamily="34" charset="0"/>
              </a:rPr>
              <a:t> Periodos en que partes del cuerpo tiemblan o se sacuden.</a:t>
            </a:r>
          </a:p>
        </p:txBody>
      </p:sp>
    </p:spTree>
    <p:extLst>
      <p:ext uri="{BB962C8B-B14F-4D97-AF65-F5344CB8AC3E}">
        <p14:creationId xmlns:p14="http://schemas.microsoft.com/office/powerpoint/2010/main" val="359452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457200" y="688671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 de Convulsiones</a:t>
            </a:r>
          </a:p>
        </p:txBody>
      </p:sp>
      <p:sp>
        <p:nvSpPr>
          <p:cNvPr id="4" name="Marcador de pie de página 2">
            <a:extLst>
              <a:ext uri="{FF2B5EF4-FFF2-40B4-BE49-F238E27FC236}">
                <a16:creationId xmlns:a16="http://schemas.microsoft.com/office/drawing/2014/main" id="{E75EDD96-3D55-4880-83BE-1EC73554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796" y="6603697"/>
            <a:ext cx="3672408" cy="254303"/>
          </a:xfrm>
        </p:spPr>
        <p:txBody>
          <a:bodyPr/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EFEA3C5-8041-4196-98BB-049CB6965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35" y="1613167"/>
            <a:ext cx="4841842" cy="437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Fiebre alta en menores de 5 años.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Nivel bajo de azúcar en sangre.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Abstinencia de alcohol o drogas.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Tumores cerebrales.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Infestaciones cerebrales (Neurocisticercosis).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Lesiones cerebrales traumáticas.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Falta de oxígeno en el cerebro.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Algunos trastornos genéticos. </a:t>
            </a:r>
            <a:endParaRPr lang="es-CO" sz="1400" dirty="0">
              <a:solidFill>
                <a:srgbClr val="145768"/>
              </a:solidFill>
              <a:latin typeface="Arial Narrow" panose="020B0606020202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MX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Otras enfermedades neurológicas.</a:t>
            </a:r>
            <a:endParaRPr lang="es-CO" sz="24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Causas de la Depresión |Psicodex - Psiquiatría, Psicología Hospital Qu">
            <a:extLst>
              <a:ext uri="{FF2B5EF4-FFF2-40B4-BE49-F238E27FC236}">
                <a16:creationId xmlns:a16="http://schemas.microsoft.com/office/drawing/2014/main" id="{3899845C-EE4C-4AA0-89FC-CEE22D3F3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12" y="3928037"/>
            <a:ext cx="3238500" cy="238125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2BD7CB-EC63-4E6B-B7F9-A2CA3A147C0E}"/>
              </a:ext>
            </a:extLst>
          </p:cNvPr>
          <p:cNvSpPr txBox="1"/>
          <p:nvPr/>
        </p:nvSpPr>
        <p:spPr>
          <a:xfrm>
            <a:off x="5883845" y="5026329"/>
            <a:ext cx="457643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/>
              <a:t>https://images.app.goo.gl/X36rtP9euZ3adfLLA</a:t>
            </a:r>
          </a:p>
        </p:txBody>
      </p:sp>
    </p:spTree>
    <p:extLst>
      <p:ext uri="{BB962C8B-B14F-4D97-AF65-F5344CB8AC3E}">
        <p14:creationId xmlns:p14="http://schemas.microsoft.com/office/powerpoint/2010/main" val="265569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751772" y="2063165"/>
            <a:ext cx="378833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_tradnl" alt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Active SEM.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Proteja a la persona para que no se lesione.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Sujétela lo mínimo necesario.</a:t>
            </a:r>
          </a:p>
          <a:p>
            <a:pPr eaLnBrk="1" hangingPunct="1">
              <a:spcBef>
                <a:spcPct val="0"/>
              </a:spcBef>
            </a:pPr>
            <a:r>
              <a:rPr lang="es-ES_tradnl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Si</a:t>
            </a:r>
            <a:r>
              <a:rPr lang="es-MX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 tiene anteojos retírelos.</a:t>
            </a:r>
          </a:p>
          <a:p>
            <a:pPr eaLnBrk="1" hangingPunct="1">
              <a:spcBef>
                <a:spcPct val="0"/>
              </a:spcBef>
            </a:pPr>
            <a:r>
              <a:rPr lang="es-ES_tradnl" altLang="es-CO" sz="2400" b="1" dirty="0">
                <a:solidFill>
                  <a:srgbClr val="0070C0"/>
                </a:solidFill>
                <a:latin typeface="Arial Narrow"/>
              </a:rPr>
              <a:t>Proteja la cabeza.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CO" sz="2400" dirty="0">
                <a:solidFill>
                  <a:srgbClr val="145768"/>
                </a:solidFill>
                <a:latin typeface="Arial Narrow"/>
              </a:rPr>
              <a:t>Afloje las prendas de vestir.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CO" sz="2400" dirty="0">
                <a:solidFill>
                  <a:srgbClr val="145768"/>
                </a:solidFill>
                <a:latin typeface="Arial Narrow"/>
              </a:rPr>
              <a:t>Tome e informe el tiempo y la característica de la convulsión. 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463904"/>
            <a:ext cx="8229600" cy="648512"/>
          </a:xfrm>
          <a:prstGeom prst="rect">
            <a:avLst/>
          </a:prstGeom>
          <a:noFill/>
        </p:spPr>
        <p:txBody>
          <a:bodyPr lIns="90000" tIns="46800" rIns="90000" bIns="468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99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hacer?</a:t>
            </a:r>
          </a:p>
        </p:txBody>
      </p:sp>
      <p:pic>
        <p:nvPicPr>
          <p:cNvPr id="4" name="Picture 7" descr="http://3.bp.blogspot.com/-K0fb28w0tKA/UMq9GmwFgPI/AAAAAAAAAC4/m3IUJ6Rmipo/s1600/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09" y="1600147"/>
            <a:ext cx="3536391" cy="424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8"/>
          <p:cNvSpPr>
            <a:spLocks noChangeArrowheads="1"/>
          </p:cNvSpPr>
          <p:nvPr/>
        </p:nvSpPr>
        <p:spPr bwMode="auto">
          <a:xfrm>
            <a:off x="3586363" y="5561434"/>
            <a:ext cx="8969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600" dirty="0">
                <a:hlinkClick r:id="rId4"/>
              </a:rPr>
              <a:t>http://goo.gl/z8EdUw</a:t>
            </a:r>
            <a:endParaRPr lang="es-CO" altLang="es-CO" sz="600" dirty="0"/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BB5C2722-377A-4656-A523-9FA6D2B67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796" y="6603697"/>
            <a:ext cx="3672408" cy="254303"/>
          </a:xfrm>
        </p:spPr>
        <p:txBody>
          <a:bodyPr/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pic>
        <p:nvPicPr>
          <p:cNvPr id="9" name="Picture 2" descr="Qué hacer ante una crisis convulsiva?">
            <a:extLst>
              <a:ext uri="{FF2B5EF4-FFF2-40B4-BE49-F238E27FC236}">
                <a16:creationId xmlns:a16="http://schemas.microsoft.com/office/drawing/2014/main" id="{1566FF56-0CC8-4100-AA5F-608380107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51" y="1417841"/>
            <a:ext cx="7748666" cy="4706970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B556FDFA-07E2-47A8-8774-42325B9F3FA9}"/>
              </a:ext>
            </a:extLst>
          </p:cNvPr>
          <p:cNvSpPr/>
          <p:nvPr/>
        </p:nvSpPr>
        <p:spPr>
          <a:xfrm>
            <a:off x="4751772" y="2117624"/>
            <a:ext cx="3252451" cy="160685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es-CO" sz="2800" b="1" dirty="0">
                <a:solidFill>
                  <a:srgbClr val="FFFF00"/>
                </a:solidFill>
                <a:latin typeface="Arial Narrow"/>
              </a:rPr>
              <a:t>Colóquela de lado, al terminar la convulsión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1FED15-E7DA-4FAC-9651-3174F43E7F6B}"/>
              </a:ext>
            </a:extLst>
          </p:cNvPr>
          <p:cNvSpPr txBox="1"/>
          <p:nvPr/>
        </p:nvSpPr>
        <p:spPr>
          <a:xfrm>
            <a:off x="6848639" y="5909367"/>
            <a:ext cx="13316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800" dirty="0"/>
              <a:t>https://bit.ly/2Lf1V5w</a:t>
            </a:r>
          </a:p>
        </p:txBody>
      </p:sp>
    </p:spTree>
    <p:extLst>
      <p:ext uri="{BB962C8B-B14F-4D97-AF65-F5344CB8AC3E}">
        <p14:creationId xmlns:p14="http://schemas.microsoft.com/office/powerpoint/2010/main" val="2881261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196382" y="472589"/>
            <a:ext cx="5034600" cy="648512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99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</a:t>
            </a:r>
            <a:r>
              <a:rPr lang="es-ES" altLang="es-CO" sz="40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ES" altLang="es-CO" sz="4000" b="1" dirty="0">
                <a:solidFill>
                  <a:srgbClr val="00AD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hacer?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3729D0-5269-4539-AF24-3E883FC1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796" y="6665151"/>
            <a:ext cx="3672408" cy="254303"/>
          </a:xfrm>
        </p:spPr>
        <p:txBody>
          <a:bodyPr/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pic>
        <p:nvPicPr>
          <p:cNvPr id="6" name="Picture 9" descr="epilepsi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/>
          <a:stretch/>
        </p:blipFill>
        <p:spPr bwMode="auto">
          <a:xfrm>
            <a:off x="1947240" y="1145603"/>
            <a:ext cx="1507577" cy="1510006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7 Señal de prohibido"/>
          <p:cNvSpPr>
            <a:spLocks/>
          </p:cNvSpPr>
          <p:nvPr/>
        </p:nvSpPr>
        <p:spPr bwMode="auto">
          <a:xfrm>
            <a:off x="2037940" y="1233576"/>
            <a:ext cx="1326175" cy="1254768"/>
          </a:xfrm>
          <a:custGeom>
            <a:avLst/>
            <a:gdLst>
              <a:gd name="T0" fmla="*/ 4051 w 2745323"/>
              <a:gd name="T1" fmla="*/ 0 h 2965180"/>
              <a:gd name="T2" fmla="*/ 1186 w 2745323"/>
              <a:gd name="T3" fmla="*/ 2 h 2965180"/>
              <a:gd name="T4" fmla="*/ 0 w 2745323"/>
              <a:gd name="T5" fmla="*/ 5 h 2965180"/>
              <a:gd name="T6" fmla="*/ 1186 w 2745323"/>
              <a:gd name="T7" fmla="*/ 8 h 2965180"/>
              <a:gd name="T8" fmla="*/ 4051 w 2745323"/>
              <a:gd name="T9" fmla="*/ 9 h 2965180"/>
              <a:gd name="T10" fmla="*/ 6915 w 2745323"/>
              <a:gd name="T11" fmla="*/ 8 h 2965180"/>
              <a:gd name="T12" fmla="*/ 8104 w 2745323"/>
              <a:gd name="T13" fmla="*/ 5 h 2965180"/>
              <a:gd name="T14" fmla="*/ 6915 w 2745323"/>
              <a:gd name="T15" fmla="*/ 2 h 2965180"/>
              <a:gd name="T16" fmla="*/ 17694720 60000 65536"/>
              <a:gd name="T17" fmla="*/ 17694720 60000 65536"/>
              <a:gd name="T18" fmla="*/ 11796480 60000 65536"/>
              <a:gd name="T19" fmla="*/ 5898240 60000 65536"/>
              <a:gd name="T20" fmla="*/ 5898240 60000 65536"/>
              <a:gd name="T21" fmla="*/ 5898240 60000 65536"/>
              <a:gd name="T22" fmla="*/ 0 60000 65536"/>
              <a:gd name="T23" fmla="*/ 17694720 60000 65536"/>
              <a:gd name="T24" fmla="*/ 402044 w 2745323"/>
              <a:gd name="T25" fmla="*/ 434240 h 2965180"/>
              <a:gd name="T26" fmla="*/ 2343279 w 2745323"/>
              <a:gd name="T27" fmla="*/ 2530939 h 29651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45323" h="2965180">
                <a:moveTo>
                  <a:pt x="0" y="1482590"/>
                </a:moveTo>
                <a:lnTo>
                  <a:pt x="0" y="1482590"/>
                </a:lnTo>
                <a:cubicBezTo>
                  <a:pt x="1" y="663778"/>
                  <a:pt x="614562" y="1"/>
                  <a:pt x="1372662" y="2"/>
                </a:cubicBezTo>
                <a:cubicBezTo>
                  <a:pt x="1372662" y="2"/>
                  <a:pt x="1372663" y="2"/>
                  <a:pt x="1372664" y="2"/>
                </a:cubicBezTo>
                <a:cubicBezTo>
                  <a:pt x="2130764" y="3"/>
                  <a:pt x="2745325" y="663780"/>
                  <a:pt x="2745325" y="1482592"/>
                </a:cubicBezTo>
                <a:cubicBezTo>
                  <a:pt x="2745325" y="1482592"/>
                  <a:pt x="2745324" y="1482593"/>
                  <a:pt x="2745324" y="1482593"/>
                </a:cubicBezTo>
                <a:lnTo>
                  <a:pt x="2745325" y="1482594"/>
                </a:lnTo>
                <a:cubicBezTo>
                  <a:pt x="2745325" y="2301405"/>
                  <a:pt x="2130763" y="2965184"/>
                  <a:pt x="1372663" y="2965184"/>
                </a:cubicBezTo>
                <a:cubicBezTo>
                  <a:pt x="1372662" y="2965184"/>
                  <a:pt x="1372662" y="2965183"/>
                  <a:pt x="1372662" y="2965183"/>
                </a:cubicBezTo>
                <a:cubicBezTo>
                  <a:pt x="614562" y="2965183"/>
                  <a:pt x="1" y="2301405"/>
                  <a:pt x="1" y="1482594"/>
                </a:cubicBezTo>
                <a:cubicBezTo>
                  <a:pt x="0" y="1482593"/>
                  <a:pt x="1" y="1482592"/>
                  <a:pt x="1" y="1482592"/>
                </a:cubicBezTo>
                <a:lnTo>
                  <a:pt x="0" y="1482590"/>
                </a:lnTo>
                <a:close/>
                <a:moveTo>
                  <a:pt x="2298667" y="2390201"/>
                </a:moveTo>
                <a:lnTo>
                  <a:pt x="2298666" y="2390200"/>
                </a:lnTo>
                <a:cubicBezTo>
                  <a:pt x="2504818" y="2141128"/>
                  <a:pt x="2618900" y="1817797"/>
                  <a:pt x="2618900" y="1482590"/>
                </a:cubicBezTo>
                <a:cubicBezTo>
                  <a:pt x="2618900" y="733599"/>
                  <a:pt x="2060939" y="126422"/>
                  <a:pt x="1372661" y="126422"/>
                </a:cubicBezTo>
                <a:cubicBezTo>
                  <a:pt x="1061574" y="126421"/>
                  <a:pt x="761736" y="253031"/>
                  <a:pt x="532070" y="481368"/>
                </a:cubicBezTo>
                <a:lnTo>
                  <a:pt x="2298667" y="2390201"/>
                </a:lnTo>
                <a:close/>
                <a:moveTo>
                  <a:pt x="446656" y="574979"/>
                </a:moveTo>
                <a:lnTo>
                  <a:pt x="446656" y="574979"/>
                </a:lnTo>
                <a:cubicBezTo>
                  <a:pt x="240504" y="824051"/>
                  <a:pt x="126424" y="1147381"/>
                  <a:pt x="126424" y="1482588"/>
                </a:cubicBezTo>
                <a:cubicBezTo>
                  <a:pt x="126424" y="2231579"/>
                  <a:pt x="684384" y="2838757"/>
                  <a:pt x="1372663" y="2838757"/>
                </a:cubicBezTo>
                <a:cubicBezTo>
                  <a:pt x="1683749" y="2838757"/>
                  <a:pt x="1983588" y="2712147"/>
                  <a:pt x="2213255" y="2483809"/>
                </a:cubicBezTo>
                <a:lnTo>
                  <a:pt x="446656" y="5749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s-CO" dirty="0"/>
          </a:p>
        </p:txBody>
      </p:sp>
      <p:sp>
        <p:nvSpPr>
          <p:cNvPr id="8" name="Rectángulo 1"/>
          <p:cNvSpPr>
            <a:spLocks noChangeArrowheads="1"/>
          </p:cNvSpPr>
          <p:nvPr/>
        </p:nvSpPr>
        <p:spPr bwMode="auto">
          <a:xfrm>
            <a:off x="2315778" y="2156751"/>
            <a:ext cx="9271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CO" altLang="es-CO" sz="600" dirty="0">
                <a:hlinkClick r:id="rId4"/>
              </a:rPr>
              <a:t>http://goo.gl/WcnQLM</a:t>
            </a:r>
            <a:endParaRPr lang="es-CO" altLang="es-CO" sz="600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6E54064-C992-41DE-AC81-CE0F07D4B655}"/>
              </a:ext>
            </a:extLst>
          </p:cNvPr>
          <p:cNvSpPr/>
          <p:nvPr/>
        </p:nvSpPr>
        <p:spPr>
          <a:xfrm>
            <a:off x="3167925" y="1655184"/>
            <a:ext cx="2808150" cy="1165659"/>
          </a:xfrm>
          <a:prstGeom prst="roundRect">
            <a:avLst>
              <a:gd name="adj" fmla="val 32201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No le abra la boca, ni meta objetos en ella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B29AF55F-53C5-40BA-AD15-1BFE94A358A2}"/>
              </a:ext>
            </a:extLst>
          </p:cNvPr>
          <p:cNvSpPr/>
          <p:nvPr/>
        </p:nvSpPr>
        <p:spPr>
          <a:xfrm>
            <a:off x="4456903" y="2989674"/>
            <a:ext cx="3071935" cy="154543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No la coloque en una silla o cama, déjela en el piso, disminuye riesgo de caídas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4A78C8E-C1F1-4736-850D-7B0A310A3CB2}"/>
              </a:ext>
            </a:extLst>
          </p:cNvPr>
          <p:cNvSpPr/>
          <p:nvPr/>
        </p:nvSpPr>
        <p:spPr>
          <a:xfrm>
            <a:off x="3454817" y="5314618"/>
            <a:ext cx="2645546" cy="1070793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No la sujete, para detener la convulsión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2C44B01-D444-47CB-B888-333EC4562828}"/>
              </a:ext>
            </a:extLst>
          </p:cNvPr>
          <p:cNvSpPr/>
          <p:nvPr/>
        </p:nvSpPr>
        <p:spPr>
          <a:xfrm>
            <a:off x="1747092" y="3629073"/>
            <a:ext cx="2645546" cy="154543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CO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Evite dejarla sola</a:t>
            </a:r>
          </a:p>
        </p:txBody>
      </p:sp>
      <p:pic>
        <p:nvPicPr>
          <p:cNvPr id="7170" name="Picture 2" descr="Guía para el tratamiento del COVID-19 en casa | Internacional | Noticias |  El Universo">
            <a:extLst>
              <a:ext uri="{FF2B5EF4-FFF2-40B4-BE49-F238E27FC236}">
                <a16:creationId xmlns:a16="http://schemas.microsoft.com/office/drawing/2014/main" id="{26B9589A-DC84-47FC-91F7-CF5D9D5AC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25250" r="51844" b="568"/>
          <a:stretch/>
        </p:blipFill>
        <p:spPr bwMode="auto">
          <a:xfrm>
            <a:off x="6600886" y="2000929"/>
            <a:ext cx="1535036" cy="130936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7 Señal de prohibido">
            <a:extLst>
              <a:ext uri="{FF2B5EF4-FFF2-40B4-BE49-F238E27FC236}">
                <a16:creationId xmlns:a16="http://schemas.microsoft.com/office/drawing/2014/main" id="{818B1C47-B0A4-4A71-BA4C-FCBC7FCC95F1}"/>
              </a:ext>
            </a:extLst>
          </p:cNvPr>
          <p:cNvSpPr>
            <a:spLocks/>
          </p:cNvSpPr>
          <p:nvPr/>
        </p:nvSpPr>
        <p:spPr bwMode="auto">
          <a:xfrm>
            <a:off x="6698657" y="2010992"/>
            <a:ext cx="1326175" cy="1254768"/>
          </a:xfrm>
          <a:custGeom>
            <a:avLst/>
            <a:gdLst>
              <a:gd name="T0" fmla="*/ 4051 w 2745323"/>
              <a:gd name="T1" fmla="*/ 0 h 2965180"/>
              <a:gd name="T2" fmla="*/ 1186 w 2745323"/>
              <a:gd name="T3" fmla="*/ 2 h 2965180"/>
              <a:gd name="T4" fmla="*/ 0 w 2745323"/>
              <a:gd name="T5" fmla="*/ 5 h 2965180"/>
              <a:gd name="T6" fmla="*/ 1186 w 2745323"/>
              <a:gd name="T7" fmla="*/ 8 h 2965180"/>
              <a:gd name="T8" fmla="*/ 4051 w 2745323"/>
              <a:gd name="T9" fmla="*/ 9 h 2965180"/>
              <a:gd name="T10" fmla="*/ 6915 w 2745323"/>
              <a:gd name="T11" fmla="*/ 8 h 2965180"/>
              <a:gd name="T12" fmla="*/ 8104 w 2745323"/>
              <a:gd name="T13" fmla="*/ 5 h 2965180"/>
              <a:gd name="T14" fmla="*/ 6915 w 2745323"/>
              <a:gd name="T15" fmla="*/ 2 h 2965180"/>
              <a:gd name="T16" fmla="*/ 17694720 60000 65536"/>
              <a:gd name="T17" fmla="*/ 17694720 60000 65536"/>
              <a:gd name="T18" fmla="*/ 11796480 60000 65536"/>
              <a:gd name="T19" fmla="*/ 5898240 60000 65536"/>
              <a:gd name="T20" fmla="*/ 5898240 60000 65536"/>
              <a:gd name="T21" fmla="*/ 5898240 60000 65536"/>
              <a:gd name="T22" fmla="*/ 0 60000 65536"/>
              <a:gd name="T23" fmla="*/ 17694720 60000 65536"/>
              <a:gd name="T24" fmla="*/ 402044 w 2745323"/>
              <a:gd name="T25" fmla="*/ 434240 h 2965180"/>
              <a:gd name="T26" fmla="*/ 2343279 w 2745323"/>
              <a:gd name="T27" fmla="*/ 2530939 h 29651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45323" h="2965180">
                <a:moveTo>
                  <a:pt x="0" y="1482590"/>
                </a:moveTo>
                <a:lnTo>
                  <a:pt x="0" y="1482590"/>
                </a:lnTo>
                <a:cubicBezTo>
                  <a:pt x="1" y="663778"/>
                  <a:pt x="614562" y="1"/>
                  <a:pt x="1372662" y="2"/>
                </a:cubicBezTo>
                <a:cubicBezTo>
                  <a:pt x="1372662" y="2"/>
                  <a:pt x="1372663" y="2"/>
                  <a:pt x="1372664" y="2"/>
                </a:cubicBezTo>
                <a:cubicBezTo>
                  <a:pt x="2130764" y="3"/>
                  <a:pt x="2745325" y="663780"/>
                  <a:pt x="2745325" y="1482592"/>
                </a:cubicBezTo>
                <a:cubicBezTo>
                  <a:pt x="2745325" y="1482592"/>
                  <a:pt x="2745324" y="1482593"/>
                  <a:pt x="2745324" y="1482593"/>
                </a:cubicBezTo>
                <a:lnTo>
                  <a:pt x="2745325" y="1482594"/>
                </a:lnTo>
                <a:cubicBezTo>
                  <a:pt x="2745325" y="2301405"/>
                  <a:pt x="2130763" y="2965184"/>
                  <a:pt x="1372663" y="2965184"/>
                </a:cubicBezTo>
                <a:cubicBezTo>
                  <a:pt x="1372662" y="2965184"/>
                  <a:pt x="1372662" y="2965183"/>
                  <a:pt x="1372662" y="2965183"/>
                </a:cubicBezTo>
                <a:cubicBezTo>
                  <a:pt x="614562" y="2965183"/>
                  <a:pt x="1" y="2301405"/>
                  <a:pt x="1" y="1482594"/>
                </a:cubicBezTo>
                <a:cubicBezTo>
                  <a:pt x="0" y="1482593"/>
                  <a:pt x="1" y="1482592"/>
                  <a:pt x="1" y="1482592"/>
                </a:cubicBezTo>
                <a:lnTo>
                  <a:pt x="0" y="1482590"/>
                </a:lnTo>
                <a:close/>
                <a:moveTo>
                  <a:pt x="2298667" y="2390201"/>
                </a:moveTo>
                <a:lnTo>
                  <a:pt x="2298666" y="2390200"/>
                </a:lnTo>
                <a:cubicBezTo>
                  <a:pt x="2504818" y="2141128"/>
                  <a:pt x="2618900" y="1817797"/>
                  <a:pt x="2618900" y="1482590"/>
                </a:cubicBezTo>
                <a:cubicBezTo>
                  <a:pt x="2618900" y="733599"/>
                  <a:pt x="2060939" y="126422"/>
                  <a:pt x="1372661" y="126422"/>
                </a:cubicBezTo>
                <a:cubicBezTo>
                  <a:pt x="1061574" y="126421"/>
                  <a:pt x="761736" y="253031"/>
                  <a:pt x="532070" y="481368"/>
                </a:cubicBezTo>
                <a:lnTo>
                  <a:pt x="2298667" y="2390201"/>
                </a:lnTo>
                <a:close/>
                <a:moveTo>
                  <a:pt x="446656" y="574979"/>
                </a:moveTo>
                <a:lnTo>
                  <a:pt x="446656" y="574979"/>
                </a:lnTo>
                <a:cubicBezTo>
                  <a:pt x="240504" y="824051"/>
                  <a:pt x="126424" y="1147381"/>
                  <a:pt x="126424" y="1482588"/>
                </a:cubicBezTo>
                <a:cubicBezTo>
                  <a:pt x="126424" y="2231579"/>
                  <a:pt x="684384" y="2838757"/>
                  <a:pt x="1372663" y="2838757"/>
                </a:cubicBezTo>
                <a:cubicBezTo>
                  <a:pt x="1683749" y="2838757"/>
                  <a:pt x="1983588" y="2712147"/>
                  <a:pt x="2213255" y="2483809"/>
                </a:cubicBezTo>
                <a:lnTo>
                  <a:pt x="446656" y="5749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s-CO" dirty="0"/>
          </a:p>
        </p:txBody>
      </p:sp>
      <p:pic>
        <p:nvPicPr>
          <p:cNvPr id="7172" name="Picture 4" descr="Manejo inicial del paciente agitado">
            <a:extLst>
              <a:ext uri="{FF2B5EF4-FFF2-40B4-BE49-F238E27FC236}">
                <a16:creationId xmlns:a16="http://schemas.microsoft.com/office/drawing/2014/main" id="{C7F5F73E-AF78-48E0-9377-5A1B0921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45" y="4651427"/>
            <a:ext cx="1583237" cy="1428535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7 Señal de prohibido">
            <a:extLst>
              <a:ext uri="{FF2B5EF4-FFF2-40B4-BE49-F238E27FC236}">
                <a16:creationId xmlns:a16="http://schemas.microsoft.com/office/drawing/2014/main" id="{48374191-C8E5-4720-9350-2FCE6A9038A5}"/>
              </a:ext>
            </a:extLst>
          </p:cNvPr>
          <p:cNvSpPr>
            <a:spLocks/>
          </p:cNvSpPr>
          <p:nvPr/>
        </p:nvSpPr>
        <p:spPr bwMode="auto">
          <a:xfrm>
            <a:off x="5776275" y="4721433"/>
            <a:ext cx="1326175" cy="1254768"/>
          </a:xfrm>
          <a:custGeom>
            <a:avLst/>
            <a:gdLst>
              <a:gd name="T0" fmla="*/ 4051 w 2745323"/>
              <a:gd name="T1" fmla="*/ 0 h 2965180"/>
              <a:gd name="T2" fmla="*/ 1186 w 2745323"/>
              <a:gd name="T3" fmla="*/ 2 h 2965180"/>
              <a:gd name="T4" fmla="*/ 0 w 2745323"/>
              <a:gd name="T5" fmla="*/ 5 h 2965180"/>
              <a:gd name="T6" fmla="*/ 1186 w 2745323"/>
              <a:gd name="T7" fmla="*/ 8 h 2965180"/>
              <a:gd name="T8" fmla="*/ 4051 w 2745323"/>
              <a:gd name="T9" fmla="*/ 9 h 2965180"/>
              <a:gd name="T10" fmla="*/ 6915 w 2745323"/>
              <a:gd name="T11" fmla="*/ 8 h 2965180"/>
              <a:gd name="T12" fmla="*/ 8104 w 2745323"/>
              <a:gd name="T13" fmla="*/ 5 h 2965180"/>
              <a:gd name="T14" fmla="*/ 6915 w 2745323"/>
              <a:gd name="T15" fmla="*/ 2 h 2965180"/>
              <a:gd name="T16" fmla="*/ 17694720 60000 65536"/>
              <a:gd name="T17" fmla="*/ 17694720 60000 65536"/>
              <a:gd name="T18" fmla="*/ 11796480 60000 65536"/>
              <a:gd name="T19" fmla="*/ 5898240 60000 65536"/>
              <a:gd name="T20" fmla="*/ 5898240 60000 65536"/>
              <a:gd name="T21" fmla="*/ 5898240 60000 65536"/>
              <a:gd name="T22" fmla="*/ 0 60000 65536"/>
              <a:gd name="T23" fmla="*/ 17694720 60000 65536"/>
              <a:gd name="T24" fmla="*/ 402044 w 2745323"/>
              <a:gd name="T25" fmla="*/ 434240 h 2965180"/>
              <a:gd name="T26" fmla="*/ 2343279 w 2745323"/>
              <a:gd name="T27" fmla="*/ 2530939 h 29651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45323" h="2965180">
                <a:moveTo>
                  <a:pt x="0" y="1482590"/>
                </a:moveTo>
                <a:lnTo>
                  <a:pt x="0" y="1482590"/>
                </a:lnTo>
                <a:cubicBezTo>
                  <a:pt x="1" y="663778"/>
                  <a:pt x="614562" y="1"/>
                  <a:pt x="1372662" y="2"/>
                </a:cubicBezTo>
                <a:cubicBezTo>
                  <a:pt x="1372662" y="2"/>
                  <a:pt x="1372663" y="2"/>
                  <a:pt x="1372664" y="2"/>
                </a:cubicBezTo>
                <a:cubicBezTo>
                  <a:pt x="2130764" y="3"/>
                  <a:pt x="2745325" y="663780"/>
                  <a:pt x="2745325" y="1482592"/>
                </a:cubicBezTo>
                <a:cubicBezTo>
                  <a:pt x="2745325" y="1482592"/>
                  <a:pt x="2745324" y="1482593"/>
                  <a:pt x="2745324" y="1482593"/>
                </a:cubicBezTo>
                <a:lnTo>
                  <a:pt x="2745325" y="1482594"/>
                </a:lnTo>
                <a:cubicBezTo>
                  <a:pt x="2745325" y="2301405"/>
                  <a:pt x="2130763" y="2965184"/>
                  <a:pt x="1372663" y="2965184"/>
                </a:cubicBezTo>
                <a:cubicBezTo>
                  <a:pt x="1372662" y="2965184"/>
                  <a:pt x="1372662" y="2965183"/>
                  <a:pt x="1372662" y="2965183"/>
                </a:cubicBezTo>
                <a:cubicBezTo>
                  <a:pt x="614562" y="2965183"/>
                  <a:pt x="1" y="2301405"/>
                  <a:pt x="1" y="1482594"/>
                </a:cubicBezTo>
                <a:cubicBezTo>
                  <a:pt x="0" y="1482593"/>
                  <a:pt x="1" y="1482592"/>
                  <a:pt x="1" y="1482592"/>
                </a:cubicBezTo>
                <a:lnTo>
                  <a:pt x="0" y="1482590"/>
                </a:lnTo>
                <a:close/>
                <a:moveTo>
                  <a:pt x="2298667" y="2390201"/>
                </a:moveTo>
                <a:lnTo>
                  <a:pt x="2298666" y="2390200"/>
                </a:lnTo>
                <a:cubicBezTo>
                  <a:pt x="2504818" y="2141128"/>
                  <a:pt x="2618900" y="1817797"/>
                  <a:pt x="2618900" y="1482590"/>
                </a:cubicBezTo>
                <a:cubicBezTo>
                  <a:pt x="2618900" y="733599"/>
                  <a:pt x="2060939" y="126422"/>
                  <a:pt x="1372661" y="126422"/>
                </a:cubicBezTo>
                <a:cubicBezTo>
                  <a:pt x="1061574" y="126421"/>
                  <a:pt x="761736" y="253031"/>
                  <a:pt x="532070" y="481368"/>
                </a:cubicBezTo>
                <a:lnTo>
                  <a:pt x="2298667" y="2390201"/>
                </a:lnTo>
                <a:close/>
                <a:moveTo>
                  <a:pt x="446656" y="574979"/>
                </a:moveTo>
                <a:lnTo>
                  <a:pt x="446656" y="574979"/>
                </a:lnTo>
                <a:cubicBezTo>
                  <a:pt x="240504" y="824051"/>
                  <a:pt x="126424" y="1147381"/>
                  <a:pt x="126424" y="1482588"/>
                </a:cubicBezTo>
                <a:cubicBezTo>
                  <a:pt x="126424" y="2231579"/>
                  <a:pt x="684384" y="2838757"/>
                  <a:pt x="1372663" y="2838757"/>
                </a:cubicBezTo>
                <a:cubicBezTo>
                  <a:pt x="1683749" y="2838757"/>
                  <a:pt x="1983588" y="2712147"/>
                  <a:pt x="2213255" y="2483809"/>
                </a:cubicBezTo>
                <a:lnTo>
                  <a:pt x="446656" y="5749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s-CO" dirty="0"/>
          </a:p>
        </p:txBody>
      </p:sp>
      <p:pic>
        <p:nvPicPr>
          <p:cNvPr id="7174" name="Picture 6" descr="Paciente anciano solo en cama. Solo Foto de stock 775441075 | Shutterstock">
            <a:extLst>
              <a:ext uri="{FF2B5EF4-FFF2-40B4-BE49-F238E27FC236}">
                <a16:creationId xmlns:a16="http://schemas.microsoft.com/office/drawing/2014/main" id="{ABCB9E09-E837-4FA5-9102-821EFD8CA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4" b="7507"/>
          <a:stretch/>
        </p:blipFill>
        <p:spPr bwMode="auto">
          <a:xfrm>
            <a:off x="1078720" y="2820843"/>
            <a:ext cx="1537461" cy="1430526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7 Señal de prohibido">
            <a:extLst>
              <a:ext uri="{FF2B5EF4-FFF2-40B4-BE49-F238E27FC236}">
                <a16:creationId xmlns:a16="http://schemas.microsoft.com/office/drawing/2014/main" id="{4AFC78B6-14BA-43B0-9818-408A906B299B}"/>
              </a:ext>
            </a:extLst>
          </p:cNvPr>
          <p:cNvSpPr>
            <a:spLocks/>
          </p:cNvSpPr>
          <p:nvPr/>
        </p:nvSpPr>
        <p:spPr bwMode="auto">
          <a:xfrm>
            <a:off x="1195375" y="2908722"/>
            <a:ext cx="1326175" cy="1254768"/>
          </a:xfrm>
          <a:custGeom>
            <a:avLst/>
            <a:gdLst>
              <a:gd name="T0" fmla="*/ 4051 w 2745323"/>
              <a:gd name="T1" fmla="*/ 0 h 2965180"/>
              <a:gd name="T2" fmla="*/ 1186 w 2745323"/>
              <a:gd name="T3" fmla="*/ 2 h 2965180"/>
              <a:gd name="T4" fmla="*/ 0 w 2745323"/>
              <a:gd name="T5" fmla="*/ 5 h 2965180"/>
              <a:gd name="T6" fmla="*/ 1186 w 2745323"/>
              <a:gd name="T7" fmla="*/ 8 h 2965180"/>
              <a:gd name="T8" fmla="*/ 4051 w 2745323"/>
              <a:gd name="T9" fmla="*/ 9 h 2965180"/>
              <a:gd name="T10" fmla="*/ 6915 w 2745323"/>
              <a:gd name="T11" fmla="*/ 8 h 2965180"/>
              <a:gd name="T12" fmla="*/ 8104 w 2745323"/>
              <a:gd name="T13" fmla="*/ 5 h 2965180"/>
              <a:gd name="T14" fmla="*/ 6915 w 2745323"/>
              <a:gd name="T15" fmla="*/ 2 h 2965180"/>
              <a:gd name="T16" fmla="*/ 17694720 60000 65536"/>
              <a:gd name="T17" fmla="*/ 17694720 60000 65536"/>
              <a:gd name="T18" fmla="*/ 11796480 60000 65536"/>
              <a:gd name="T19" fmla="*/ 5898240 60000 65536"/>
              <a:gd name="T20" fmla="*/ 5898240 60000 65536"/>
              <a:gd name="T21" fmla="*/ 5898240 60000 65536"/>
              <a:gd name="T22" fmla="*/ 0 60000 65536"/>
              <a:gd name="T23" fmla="*/ 17694720 60000 65536"/>
              <a:gd name="T24" fmla="*/ 402044 w 2745323"/>
              <a:gd name="T25" fmla="*/ 434240 h 2965180"/>
              <a:gd name="T26" fmla="*/ 2343279 w 2745323"/>
              <a:gd name="T27" fmla="*/ 2530939 h 29651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45323" h="2965180">
                <a:moveTo>
                  <a:pt x="0" y="1482590"/>
                </a:moveTo>
                <a:lnTo>
                  <a:pt x="0" y="1482590"/>
                </a:lnTo>
                <a:cubicBezTo>
                  <a:pt x="1" y="663778"/>
                  <a:pt x="614562" y="1"/>
                  <a:pt x="1372662" y="2"/>
                </a:cubicBezTo>
                <a:cubicBezTo>
                  <a:pt x="1372662" y="2"/>
                  <a:pt x="1372663" y="2"/>
                  <a:pt x="1372664" y="2"/>
                </a:cubicBezTo>
                <a:cubicBezTo>
                  <a:pt x="2130764" y="3"/>
                  <a:pt x="2745325" y="663780"/>
                  <a:pt x="2745325" y="1482592"/>
                </a:cubicBezTo>
                <a:cubicBezTo>
                  <a:pt x="2745325" y="1482592"/>
                  <a:pt x="2745324" y="1482593"/>
                  <a:pt x="2745324" y="1482593"/>
                </a:cubicBezTo>
                <a:lnTo>
                  <a:pt x="2745325" y="1482594"/>
                </a:lnTo>
                <a:cubicBezTo>
                  <a:pt x="2745325" y="2301405"/>
                  <a:pt x="2130763" y="2965184"/>
                  <a:pt x="1372663" y="2965184"/>
                </a:cubicBezTo>
                <a:cubicBezTo>
                  <a:pt x="1372662" y="2965184"/>
                  <a:pt x="1372662" y="2965183"/>
                  <a:pt x="1372662" y="2965183"/>
                </a:cubicBezTo>
                <a:cubicBezTo>
                  <a:pt x="614562" y="2965183"/>
                  <a:pt x="1" y="2301405"/>
                  <a:pt x="1" y="1482594"/>
                </a:cubicBezTo>
                <a:cubicBezTo>
                  <a:pt x="0" y="1482593"/>
                  <a:pt x="1" y="1482592"/>
                  <a:pt x="1" y="1482592"/>
                </a:cubicBezTo>
                <a:lnTo>
                  <a:pt x="0" y="1482590"/>
                </a:lnTo>
                <a:close/>
                <a:moveTo>
                  <a:pt x="2298667" y="2390201"/>
                </a:moveTo>
                <a:lnTo>
                  <a:pt x="2298666" y="2390200"/>
                </a:lnTo>
                <a:cubicBezTo>
                  <a:pt x="2504818" y="2141128"/>
                  <a:pt x="2618900" y="1817797"/>
                  <a:pt x="2618900" y="1482590"/>
                </a:cubicBezTo>
                <a:cubicBezTo>
                  <a:pt x="2618900" y="733599"/>
                  <a:pt x="2060939" y="126422"/>
                  <a:pt x="1372661" y="126422"/>
                </a:cubicBezTo>
                <a:cubicBezTo>
                  <a:pt x="1061574" y="126421"/>
                  <a:pt x="761736" y="253031"/>
                  <a:pt x="532070" y="481368"/>
                </a:cubicBezTo>
                <a:lnTo>
                  <a:pt x="2298667" y="2390201"/>
                </a:lnTo>
                <a:close/>
                <a:moveTo>
                  <a:pt x="446656" y="574979"/>
                </a:moveTo>
                <a:lnTo>
                  <a:pt x="446656" y="574979"/>
                </a:lnTo>
                <a:cubicBezTo>
                  <a:pt x="240504" y="824051"/>
                  <a:pt x="126424" y="1147381"/>
                  <a:pt x="126424" y="1482588"/>
                </a:cubicBezTo>
                <a:cubicBezTo>
                  <a:pt x="126424" y="2231579"/>
                  <a:pt x="684384" y="2838757"/>
                  <a:pt x="1372663" y="2838757"/>
                </a:cubicBezTo>
                <a:cubicBezTo>
                  <a:pt x="1683749" y="2838757"/>
                  <a:pt x="1983588" y="2712147"/>
                  <a:pt x="2213255" y="2483809"/>
                </a:cubicBezTo>
                <a:lnTo>
                  <a:pt x="446656" y="57497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s-CO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B97D524-B4AB-42C4-85B7-7D24B6817EED}"/>
              </a:ext>
            </a:extLst>
          </p:cNvPr>
          <p:cNvSpPr txBox="1"/>
          <p:nvPr/>
        </p:nvSpPr>
        <p:spPr>
          <a:xfrm>
            <a:off x="1071307" y="3794307"/>
            <a:ext cx="457643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500" dirty="0"/>
              <a:t>https://images.app.goo.gl/T1QdJWjS562PKU969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8167D53-2F9F-4425-948E-0B8C4D2ADC04}"/>
              </a:ext>
            </a:extLst>
          </p:cNvPr>
          <p:cNvSpPr txBox="1"/>
          <p:nvPr/>
        </p:nvSpPr>
        <p:spPr>
          <a:xfrm>
            <a:off x="5647745" y="5420698"/>
            <a:ext cx="4576438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500" dirty="0"/>
              <a:t>https://images.app.goo.gl/Q8UJWXVoZmbrfV686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7602F7C-2078-441A-93BC-3B196B102FF0}"/>
              </a:ext>
            </a:extLst>
          </p:cNvPr>
          <p:cNvSpPr txBox="1"/>
          <p:nvPr/>
        </p:nvSpPr>
        <p:spPr>
          <a:xfrm>
            <a:off x="6585012" y="2824083"/>
            <a:ext cx="5117976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500" dirty="0"/>
              <a:t>https://images.app.goo.gl/wMSR54ksU3m7YgYv8</a:t>
            </a:r>
          </a:p>
        </p:txBody>
      </p:sp>
    </p:spTree>
    <p:extLst>
      <p:ext uri="{BB962C8B-B14F-4D97-AF65-F5344CB8AC3E}">
        <p14:creationId xmlns:p14="http://schemas.microsoft.com/office/powerpoint/2010/main" val="1513493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61f474a4cb65ab007ef8e656_920386">
            <a:hlinkClick r:id="" action="ppaction://media"/>
            <a:extLst>
              <a:ext uri="{FF2B5EF4-FFF2-40B4-BE49-F238E27FC236}">
                <a16:creationId xmlns:a16="http://schemas.microsoft.com/office/drawing/2014/main" id="{A77879C9-03BF-4A6B-A795-F1F367F2AE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49" y="1131887"/>
            <a:ext cx="7962900" cy="45942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A7A79C8-7C4D-4A26-A54C-306F5A376F33}"/>
              </a:ext>
            </a:extLst>
          </p:cNvPr>
          <p:cNvSpPr txBox="1"/>
          <p:nvPr/>
        </p:nvSpPr>
        <p:spPr>
          <a:xfrm>
            <a:off x="-492014" y="5393673"/>
            <a:ext cx="59022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hlinkClick r:id="rId5"/>
              </a:rPr>
              <a:t>https://www.youtube.com/watch?v=-ZRKueLrTRo</a:t>
            </a:r>
            <a:endParaRPr lang="es-CO" sz="1200" dirty="0"/>
          </a:p>
          <a:p>
            <a:pPr algn="ctr"/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307628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1457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F2BF86-D5D4-5C4C-B6A4-58E33C54BB8E}"/>
              </a:ext>
            </a:extLst>
          </p:cNvPr>
          <p:cNvSpPr/>
          <p:nvPr/>
        </p:nvSpPr>
        <p:spPr>
          <a:xfrm>
            <a:off x="7171765" y="3218328"/>
            <a:ext cx="1972234" cy="3639672"/>
          </a:xfrm>
          <a:custGeom>
            <a:avLst/>
            <a:gdLst>
              <a:gd name="connsiteX0" fmla="*/ 0 w 1515035"/>
              <a:gd name="connsiteY0" fmla="*/ 0 h 1694330"/>
              <a:gd name="connsiteX1" fmla="*/ 1515035 w 1515035"/>
              <a:gd name="connsiteY1" fmla="*/ 0 h 1694330"/>
              <a:gd name="connsiteX2" fmla="*/ 1515035 w 1515035"/>
              <a:gd name="connsiteY2" fmla="*/ 1694330 h 1694330"/>
              <a:gd name="connsiteX3" fmla="*/ 0 w 1515035"/>
              <a:gd name="connsiteY3" fmla="*/ 1694330 h 1694330"/>
              <a:gd name="connsiteX4" fmla="*/ 0 w 1515035"/>
              <a:gd name="connsiteY4" fmla="*/ 0 h 1694330"/>
              <a:gd name="connsiteX0" fmla="*/ 0 w 1523999"/>
              <a:gd name="connsiteY0" fmla="*/ 20260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0 w 1523999"/>
              <a:gd name="connsiteY4" fmla="*/ 2026023 h 3720353"/>
              <a:gd name="connsiteX0" fmla="*/ 959224 w 1523999"/>
              <a:gd name="connsiteY0" fmla="*/ 2178423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959224 w 1523999"/>
              <a:gd name="connsiteY4" fmla="*/ 2178423 h 3720353"/>
              <a:gd name="connsiteX0" fmla="*/ 609601 w 1523999"/>
              <a:gd name="connsiteY0" fmla="*/ 1882588 h 3720353"/>
              <a:gd name="connsiteX1" fmla="*/ 1523999 w 1523999"/>
              <a:gd name="connsiteY1" fmla="*/ 0 h 3720353"/>
              <a:gd name="connsiteX2" fmla="*/ 1515035 w 1523999"/>
              <a:gd name="connsiteY2" fmla="*/ 3720353 h 3720353"/>
              <a:gd name="connsiteX3" fmla="*/ 0 w 1523999"/>
              <a:gd name="connsiteY3" fmla="*/ 3720353 h 3720353"/>
              <a:gd name="connsiteX4" fmla="*/ 609601 w 1523999"/>
              <a:gd name="connsiteY4" fmla="*/ 1882588 h 3720353"/>
              <a:gd name="connsiteX0" fmla="*/ 609601 w 1532964"/>
              <a:gd name="connsiteY0" fmla="*/ 1873624 h 3711389"/>
              <a:gd name="connsiteX1" fmla="*/ 1532964 w 1532964"/>
              <a:gd name="connsiteY1" fmla="*/ 0 h 3711389"/>
              <a:gd name="connsiteX2" fmla="*/ 1515035 w 1532964"/>
              <a:gd name="connsiteY2" fmla="*/ 3711389 h 3711389"/>
              <a:gd name="connsiteX3" fmla="*/ 0 w 1532964"/>
              <a:gd name="connsiteY3" fmla="*/ 3711389 h 3711389"/>
              <a:gd name="connsiteX4" fmla="*/ 609601 w 1532964"/>
              <a:gd name="connsiteY4" fmla="*/ 1873624 h 3711389"/>
              <a:gd name="connsiteX0" fmla="*/ 1048871 w 1972234"/>
              <a:gd name="connsiteY0" fmla="*/ 1873624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73624 h 3729319"/>
              <a:gd name="connsiteX0" fmla="*/ 1048871 w 1972234"/>
              <a:gd name="connsiteY0" fmla="*/ 1819836 h 3729319"/>
              <a:gd name="connsiteX1" fmla="*/ 1972234 w 1972234"/>
              <a:gd name="connsiteY1" fmla="*/ 0 h 3729319"/>
              <a:gd name="connsiteX2" fmla="*/ 1954305 w 1972234"/>
              <a:gd name="connsiteY2" fmla="*/ 3711389 h 3729319"/>
              <a:gd name="connsiteX3" fmla="*/ 0 w 1972234"/>
              <a:gd name="connsiteY3" fmla="*/ 3729319 h 3729319"/>
              <a:gd name="connsiteX4" fmla="*/ 1048871 w 1972234"/>
              <a:gd name="connsiteY4" fmla="*/ 1819836 h 3729319"/>
              <a:gd name="connsiteX0" fmla="*/ 1048871 w 1956030"/>
              <a:gd name="connsiteY0" fmla="*/ 1398495 h 3307978"/>
              <a:gd name="connsiteX1" fmla="*/ 1954305 w 1956030"/>
              <a:gd name="connsiteY1" fmla="*/ 0 h 3307978"/>
              <a:gd name="connsiteX2" fmla="*/ 1954305 w 1956030"/>
              <a:gd name="connsiteY2" fmla="*/ 3290048 h 3307978"/>
              <a:gd name="connsiteX3" fmla="*/ 0 w 1956030"/>
              <a:gd name="connsiteY3" fmla="*/ 3307978 h 3307978"/>
              <a:gd name="connsiteX4" fmla="*/ 1048871 w 1956030"/>
              <a:gd name="connsiteY4" fmla="*/ 1398495 h 3307978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54305 w 1972234"/>
              <a:gd name="connsiteY2" fmla="*/ 3621742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  <a:gd name="connsiteX0" fmla="*/ 1048871 w 1972234"/>
              <a:gd name="connsiteY0" fmla="*/ 1730189 h 3639672"/>
              <a:gd name="connsiteX1" fmla="*/ 1972234 w 1972234"/>
              <a:gd name="connsiteY1" fmla="*/ 0 h 3639672"/>
              <a:gd name="connsiteX2" fmla="*/ 1963269 w 1972234"/>
              <a:gd name="connsiteY2" fmla="*/ 3630707 h 3639672"/>
              <a:gd name="connsiteX3" fmla="*/ 0 w 1972234"/>
              <a:gd name="connsiteY3" fmla="*/ 3639672 h 3639672"/>
              <a:gd name="connsiteX4" fmla="*/ 1048871 w 1972234"/>
              <a:gd name="connsiteY4" fmla="*/ 1730189 h 363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2234" h="3639672">
                <a:moveTo>
                  <a:pt x="1048871" y="1730189"/>
                </a:moveTo>
                <a:lnTo>
                  <a:pt x="1972234" y="0"/>
                </a:lnTo>
                <a:cubicBezTo>
                  <a:pt x="1966258" y="1237130"/>
                  <a:pt x="1969245" y="2393577"/>
                  <a:pt x="1963269" y="3630707"/>
                </a:cubicBezTo>
                <a:lnTo>
                  <a:pt x="0" y="3639672"/>
                </a:lnTo>
                <a:lnTo>
                  <a:pt x="1048871" y="1730189"/>
                </a:lnTo>
                <a:close/>
              </a:path>
            </a:pathLst>
          </a:custGeom>
          <a:solidFill>
            <a:srgbClr val="F2B0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947648E-3AC9-499E-AD38-DFEC1D543A0C}"/>
              </a:ext>
            </a:extLst>
          </p:cNvPr>
          <p:cNvSpPr/>
          <p:nvPr/>
        </p:nvSpPr>
        <p:spPr>
          <a:xfrm>
            <a:off x="2127260" y="2062823"/>
            <a:ext cx="4889480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000" b="1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Gracias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95D2B2-3D7A-4040-8091-653F64B264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126" y="4567412"/>
            <a:ext cx="4267748" cy="94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ChangeArrowheads="1"/>
          </p:cNvSpPr>
          <p:nvPr/>
        </p:nvSpPr>
        <p:spPr bwMode="auto">
          <a:xfrm>
            <a:off x="1233488" y="69044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187623" y="2263403"/>
            <a:ext cx="6420540" cy="11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</a:pPr>
            <a:r>
              <a:rPr lang="es-MX" altLang="es-CO" sz="2800" b="1" dirty="0">
                <a:solidFill>
                  <a:srgbClr val="0070C0"/>
                </a:solidFill>
                <a:latin typeface="Arial Narrow"/>
                <a:cs typeface="Arial"/>
              </a:rPr>
              <a:t>Definir</a:t>
            </a:r>
            <a:r>
              <a:rPr lang="es-MX" altLang="es-CO" sz="2800" dirty="0">
                <a:solidFill>
                  <a:srgbClr val="145768"/>
                </a:solidFill>
                <a:latin typeface="Arial Narrow"/>
                <a:cs typeface="Arial"/>
              </a:rPr>
              <a:t> que es: persona inconsciente, con fiebre y que convulsiona.</a:t>
            </a:r>
          </a:p>
        </p:txBody>
      </p:sp>
      <p:sp>
        <p:nvSpPr>
          <p:cNvPr id="9" name="Marcador de pie de página 2">
            <a:extLst>
              <a:ext uri="{FF2B5EF4-FFF2-40B4-BE49-F238E27FC236}">
                <a16:creationId xmlns:a16="http://schemas.microsoft.com/office/drawing/2014/main" id="{8837189D-DD1A-479E-8818-AF14F4E1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795" y="6603697"/>
            <a:ext cx="3672408" cy="254303"/>
          </a:xfrm>
        </p:spPr>
        <p:txBody>
          <a:bodyPr/>
          <a:lstStyle/>
          <a:p>
            <a:pPr algn="ctr"/>
            <a:r>
              <a:rPr lang="es-CO" sz="80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162B58E0-F35A-408B-84C5-F062DE6057F9}"/>
              </a:ext>
            </a:extLst>
          </p:cNvPr>
          <p:cNvSpPr txBox="1">
            <a:spLocks/>
          </p:cNvSpPr>
          <p:nvPr/>
        </p:nvSpPr>
        <p:spPr>
          <a:xfrm>
            <a:off x="628649" y="1096608"/>
            <a:ext cx="7886700" cy="65681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ES" sz="4000" b="1" dirty="0">
                <a:solidFill>
                  <a:srgbClr val="145768"/>
                </a:solidFill>
                <a:latin typeface="Arial"/>
                <a:ea typeface="+mn-ea"/>
                <a:cs typeface="Arial"/>
              </a:rPr>
              <a:t>Objetivos de capacitación</a:t>
            </a:r>
            <a:endParaRPr lang="es-ES" dirty="0">
              <a:latin typeface="Arial"/>
              <a:ea typeface="+mn-ea"/>
              <a:cs typeface="Arial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C1AB619-F469-45CE-98FA-7DFEA4456F73}"/>
              </a:ext>
            </a:extLst>
          </p:cNvPr>
          <p:cNvSpPr txBox="1"/>
          <p:nvPr/>
        </p:nvSpPr>
        <p:spPr>
          <a:xfrm>
            <a:off x="1187623" y="3721157"/>
            <a:ext cx="65381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 altLang="es-CO" sz="2800" b="1" dirty="0">
                <a:solidFill>
                  <a:srgbClr val="0070C0"/>
                </a:solidFill>
                <a:latin typeface="Arial Narrow"/>
                <a:cs typeface="Arial"/>
              </a:rPr>
              <a:t>Identificar</a:t>
            </a:r>
            <a:r>
              <a:rPr lang="es-MX" altLang="es-CO" sz="2800" dirty="0">
                <a:solidFill>
                  <a:srgbClr val="145768"/>
                </a:solidFill>
                <a:latin typeface="Arial Narrow"/>
                <a:cs typeface="Arial"/>
              </a:rPr>
              <a:t> las posibles causas de: persona inconsciente, con fiebre y que convulsiona.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3F3D44A-CE01-45FA-92BB-BF0B77DD24E2}"/>
              </a:ext>
            </a:extLst>
          </p:cNvPr>
          <p:cNvSpPr txBox="1"/>
          <p:nvPr/>
        </p:nvSpPr>
        <p:spPr>
          <a:xfrm>
            <a:off x="1187623" y="5012772"/>
            <a:ext cx="65381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MX" altLang="es-CO" sz="2800" b="1" dirty="0">
                <a:solidFill>
                  <a:srgbClr val="0070C0"/>
                </a:solidFill>
                <a:latin typeface="Arial Narrow"/>
                <a:cs typeface="Arial"/>
              </a:rPr>
              <a:t>Establecer</a:t>
            </a:r>
            <a:r>
              <a:rPr lang="es-MX" altLang="es-CO" sz="2800" dirty="0">
                <a:solidFill>
                  <a:srgbClr val="145768"/>
                </a:solidFill>
                <a:latin typeface="Arial Narrow"/>
                <a:cs typeface="Arial"/>
              </a:rPr>
              <a:t> ¿Qué hacer y que no hacer? </a:t>
            </a:r>
            <a:endParaRPr lang="es-ES" altLang="es-CO" sz="2800" dirty="0">
              <a:solidFill>
                <a:srgbClr val="145768"/>
              </a:solidFill>
              <a:latin typeface="Arial Narrow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155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18487" y="434523"/>
            <a:ext cx="8229600" cy="648512"/>
          </a:xfrm>
          <a:prstGeom prst="rect">
            <a:avLst/>
          </a:prstGeom>
          <a:noFill/>
        </p:spPr>
        <p:txBody>
          <a:bodyPr lIns="90000" tIns="46800" rIns="90000" bIns="468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99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Pasos a seguir</a:t>
            </a:r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12DFEC29-0F14-4703-9D39-265D7F08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796" y="6603697"/>
            <a:ext cx="3672408" cy="254303"/>
          </a:xfrm>
        </p:spPr>
        <p:txBody>
          <a:bodyPr/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pic>
        <p:nvPicPr>
          <p:cNvPr id="1026" name="Picture 2" descr="Coraje le causa desmayo | Querétaro">
            <a:extLst>
              <a:ext uri="{FF2B5EF4-FFF2-40B4-BE49-F238E27FC236}">
                <a16:creationId xmlns:a16="http://schemas.microsoft.com/office/drawing/2014/main" id="{48B9AB45-7BE9-4BA9-BC5B-FDBCBE758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32" y="2290439"/>
            <a:ext cx="4209997" cy="3168814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C577E57-BA65-4A5F-9098-B4B03E22445F}"/>
              </a:ext>
            </a:extLst>
          </p:cNvPr>
          <p:cNvSpPr txBox="1"/>
          <p:nvPr/>
        </p:nvSpPr>
        <p:spPr>
          <a:xfrm>
            <a:off x="3646503" y="5082093"/>
            <a:ext cx="457643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/>
              <a:t>https://images.app.goo.gl/aatUpVepQLRepjzJA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2E68267-BB45-4D69-9E31-778B0606F00E}"/>
              </a:ext>
            </a:extLst>
          </p:cNvPr>
          <p:cNvSpPr/>
          <p:nvPr/>
        </p:nvSpPr>
        <p:spPr>
          <a:xfrm>
            <a:off x="3577457" y="1269337"/>
            <a:ext cx="1989079" cy="1124098"/>
          </a:xfrm>
          <a:prstGeom prst="roundRect">
            <a:avLst>
              <a:gd name="adj" fmla="val 3123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Evite el pánico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A20EA177-6322-42F1-BFD3-95B0BA6FA94A}"/>
              </a:ext>
            </a:extLst>
          </p:cNvPr>
          <p:cNvSpPr/>
          <p:nvPr/>
        </p:nvSpPr>
        <p:spPr>
          <a:xfrm>
            <a:off x="6548546" y="3311556"/>
            <a:ext cx="2025359" cy="1347052"/>
          </a:xfrm>
          <a:prstGeom prst="roundRect">
            <a:avLst>
              <a:gd name="adj" fmla="val 312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altLang="es-CO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Identifique el incidente y asegure la escena.</a:t>
            </a:r>
            <a:endParaRPr lang="es-CO" sz="2000" b="1" dirty="0">
              <a:solidFill>
                <a:srgbClr val="002060"/>
              </a:solidFill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0FF47D9C-1DFC-4CE5-8FAC-1CA1C3663A43}"/>
              </a:ext>
            </a:extLst>
          </p:cNvPr>
          <p:cNvSpPr/>
          <p:nvPr/>
        </p:nvSpPr>
        <p:spPr>
          <a:xfrm>
            <a:off x="3549506" y="5375694"/>
            <a:ext cx="2044983" cy="1127532"/>
          </a:xfrm>
          <a:prstGeom prst="roundRect">
            <a:avLst>
              <a:gd name="adj" fmla="val 3123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s-MX" altLang="es-CO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Evalué la victima.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E74FCE6-6820-48F1-8BC0-A84613D5CD64}"/>
              </a:ext>
            </a:extLst>
          </p:cNvPr>
          <p:cNvSpPr/>
          <p:nvPr/>
        </p:nvSpPr>
        <p:spPr>
          <a:xfrm>
            <a:off x="518487" y="3305450"/>
            <a:ext cx="2025359" cy="1359264"/>
          </a:xfrm>
          <a:prstGeom prst="roundRect">
            <a:avLst>
              <a:gd name="adj" fmla="val 312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altLang="es-CO" sz="2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Solicite ayuda.</a:t>
            </a:r>
            <a:endParaRPr lang="es-CO" sz="2000" b="1" dirty="0">
              <a:solidFill>
                <a:srgbClr val="002060"/>
              </a:solidFill>
            </a:endParaRPr>
          </a:p>
        </p:txBody>
      </p:sp>
      <p:sp>
        <p:nvSpPr>
          <p:cNvPr id="10" name="Flecha: doblada 9">
            <a:extLst>
              <a:ext uri="{FF2B5EF4-FFF2-40B4-BE49-F238E27FC236}">
                <a16:creationId xmlns:a16="http://schemas.microsoft.com/office/drawing/2014/main" id="{A6BB36E1-E3A8-45E8-9F49-47DF2E12E056}"/>
              </a:ext>
            </a:extLst>
          </p:cNvPr>
          <p:cNvSpPr/>
          <p:nvPr/>
        </p:nvSpPr>
        <p:spPr>
          <a:xfrm rot="632345">
            <a:off x="2867796" y="1530165"/>
            <a:ext cx="813816" cy="868680"/>
          </a:xfrm>
          <a:prstGeom prst="bentArrow">
            <a:avLst>
              <a:gd name="adj1" fmla="val 21962"/>
              <a:gd name="adj2" fmla="val 21380"/>
              <a:gd name="adj3" fmla="val 25000"/>
              <a:gd name="adj4" fmla="val 75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" name="Flecha: doblada 14">
            <a:extLst>
              <a:ext uri="{FF2B5EF4-FFF2-40B4-BE49-F238E27FC236}">
                <a16:creationId xmlns:a16="http://schemas.microsoft.com/office/drawing/2014/main" id="{11F492C5-FC7B-4898-B2F5-ADD5B45DF397}"/>
              </a:ext>
            </a:extLst>
          </p:cNvPr>
          <p:cNvSpPr/>
          <p:nvPr/>
        </p:nvSpPr>
        <p:spPr>
          <a:xfrm rot="5400000">
            <a:off x="6878953" y="2555714"/>
            <a:ext cx="813816" cy="868680"/>
          </a:xfrm>
          <a:prstGeom prst="bentArrow">
            <a:avLst>
              <a:gd name="adj1" fmla="val 21962"/>
              <a:gd name="adj2" fmla="val 21380"/>
              <a:gd name="adj3" fmla="val 25000"/>
              <a:gd name="adj4" fmla="val 75000"/>
            </a:avLst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6" name="Flecha: doblada 15">
            <a:extLst>
              <a:ext uri="{FF2B5EF4-FFF2-40B4-BE49-F238E27FC236}">
                <a16:creationId xmlns:a16="http://schemas.microsoft.com/office/drawing/2014/main" id="{C8A977A9-8FD0-43A4-AA27-2209604BA71C}"/>
              </a:ext>
            </a:extLst>
          </p:cNvPr>
          <p:cNvSpPr/>
          <p:nvPr/>
        </p:nvSpPr>
        <p:spPr>
          <a:xfrm rot="16411459">
            <a:off x="1347161" y="4399581"/>
            <a:ext cx="813816" cy="868680"/>
          </a:xfrm>
          <a:prstGeom prst="bentArrow">
            <a:avLst>
              <a:gd name="adj1" fmla="val 21962"/>
              <a:gd name="adj2" fmla="val 21380"/>
              <a:gd name="adj3" fmla="val 25000"/>
              <a:gd name="adj4" fmla="val 75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7" name="Flecha: doblada 16">
            <a:extLst>
              <a:ext uri="{FF2B5EF4-FFF2-40B4-BE49-F238E27FC236}">
                <a16:creationId xmlns:a16="http://schemas.microsoft.com/office/drawing/2014/main" id="{4B624BEE-B80A-431E-ACC0-4994F8A458FD}"/>
              </a:ext>
            </a:extLst>
          </p:cNvPr>
          <p:cNvSpPr/>
          <p:nvPr/>
        </p:nvSpPr>
        <p:spPr>
          <a:xfrm rot="10955405">
            <a:off x="5515753" y="5284704"/>
            <a:ext cx="813816" cy="868680"/>
          </a:xfrm>
          <a:prstGeom prst="bentArrow">
            <a:avLst>
              <a:gd name="adj1" fmla="val 21962"/>
              <a:gd name="adj2" fmla="val 21380"/>
              <a:gd name="adj3" fmla="val 25000"/>
              <a:gd name="adj4" fmla="val 75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17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2104" y="2305755"/>
            <a:ext cx="3089481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None/>
            </a:pPr>
            <a:r>
              <a:rPr lang="es-ES_tradnl" altLang="es-CO" sz="2800" dirty="0">
                <a:solidFill>
                  <a:srgbClr val="145768"/>
                </a:solidFill>
                <a:latin typeface="Arial Narrow"/>
                <a:cs typeface="Arial"/>
              </a:rPr>
              <a:t>Es la persona que </a:t>
            </a:r>
            <a:r>
              <a:rPr lang="es-ES_tradnl" altLang="es-CO" sz="2800" b="1" dirty="0">
                <a:solidFill>
                  <a:srgbClr val="145768"/>
                </a:solidFill>
                <a:latin typeface="Arial Narrow"/>
                <a:cs typeface="Arial"/>
              </a:rPr>
              <a:t>no responde a estímulo </a:t>
            </a:r>
            <a:r>
              <a:rPr lang="es-ES_tradnl" altLang="es-CO" sz="2800" dirty="0">
                <a:solidFill>
                  <a:srgbClr val="145768"/>
                </a:solidFill>
                <a:latin typeface="Arial Narrow"/>
                <a:cs typeface="Arial"/>
              </a:rPr>
              <a:t>de </a:t>
            </a:r>
            <a:r>
              <a:rPr lang="es-ES_tradnl" altLang="es-CO" sz="2800" dirty="0">
                <a:solidFill>
                  <a:srgbClr val="0070C0"/>
                </a:solidFill>
                <a:latin typeface="Arial Narrow"/>
                <a:cs typeface="Arial"/>
              </a:rPr>
              <a:t>voz</a:t>
            </a:r>
            <a:r>
              <a:rPr lang="es-ES_tradnl" altLang="es-CO" sz="2800" dirty="0">
                <a:solidFill>
                  <a:srgbClr val="145768"/>
                </a:solidFill>
                <a:latin typeface="Arial Narrow"/>
                <a:cs typeface="Arial"/>
              </a:rPr>
              <a:t> o </a:t>
            </a:r>
            <a:r>
              <a:rPr lang="es-ES_tradnl" altLang="es-CO" sz="2800" dirty="0">
                <a:solidFill>
                  <a:srgbClr val="0070C0"/>
                </a:solidFill>
                <a:latin typeface="Arial Narrow"/>
                <a:cs typeface="Arial"/>
              </a:rPr>
              <a:t>tacto</a:t>
            </a:r>
            <a:r>
              <a:rPr lang="es-ES_tradnl" altLang="es-CO" sz="2800" dirty="0">
                <a:solidFill>
                  <a:srgbClr val="145768"/>
                </a:solidFill>
                <a:latin typeface="Arial Narrow"/>
                <a:cs typeface="Arial"/>
              </a:rPr>
              <a:t>. </a:t>
            </a:r>
            <a:endParaRPr lang="es-ES_tradnl" altLang="es-CO" sz="300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915357" y="705847"/>
            <a:ext cx="5313285" cy="120251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99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 inconsciente</a:t>
            </a:r>
          </a:p>
        </p:txBody>
      </p:sp>
      <p:sp>
        <p:nvSpPr>
          <p:cNvPr id="6" name="Marcador de pie de página 2">
            <a:extLst>
              <a:ext uri="{FF2B5EF4-FFF2-40B4-BE49-F238E27FC236}">
                <a16:creationId xmlns:a16="http://schemas.microsoft.com/office/drawing/2014/main" id="{6B11D346-D30F-4667-B8A4-8D209521C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796" y="6603697"/>
            <a:ext cx="3672408" cy="254303"/>
          </a:xfrm>
        </p:spPr>
        <p:txBody>
          <a:bodyPr/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pic>
        <p:nvPicPr>
          <p:cNvPr id="2050" name="Picture 2" descr="feliz dia a ti | Explore Tumblr Posts and Blogs | Tumgir">
            <a:extLst>
              <a:ext uri="{FF2B5EF4-FFF2-40B4-BE49-F238E27FC236}">
                <a16:creationId xmlns:a16="http://schemas.microsoft.com/office/drawing/2014/main" id="{1E2A61AB-A079-4D45-9532-8396B0CD0A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257" y="2565648"/>
            <a:ext cx="4231893" cy="253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9198D08-DC47-4B2D-A820-19B99A032D26}"/>
              </a:ext>
            </a:extLst>
          </p:cNvPr>
          <p:cNvSpPr txBox="1"/>
          <p:nvPr/>
        </p:nvSpPr>
        <p:spPr>
          <a:xfrm>
            <a:off x="1422101" y="4003533"/>
            <a:ext cx="2734820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ES_tradnl" altLang="es-CO" sz="2800" dirty="0">
                <a:solidFill>
                  <a:srgbClr val="145768"/>
                </a:solidFill>
                <a:latin typeface="Arial Narrow"/>
                <a:cs typeface="Arial"/>
              </a:rPr>
              <a:t>Desmayo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ES_tradnl" altLang="es-CO" sz="2800" dirty="0">
                <a:solidFill>
                  <a:srgbClr val="145768"/>
                </a:solidFill>
                <a:latin typeface="Arial Narrow"/>
                <a:cs typeface="Arial"/>
              </a:rPr>
              <a:t>Lipotimia</a:t>
            </a:r>
          </a:p>
          <a:p>
            <a:pPr marL="457200" indent="-4572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s-ES_tradnl" altLang="es-CO" sz="2800" dirty="0">
                <a:solidFill>
                  <a:srgbClr val="145768"/>
                </a:solidFill>
                <a:latin typeface="Arial Narrow"/>
                <a:cs typeface="Arial"/>
              </a:rPr>
              <a:t>Sincope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C4B2BF-1E17-44FF-BC73-2ABD91A6AF7A}"/>
              </a:ext>
            </a:extLst>
          </p:cNvPr>
          <p:cNvSpPr txBox="1"/>
          <p:nvPr/>
        </p:nvSpPr>
        <p:spPr>
          <a:xfrm>
            <a:off x="6706012" y="5166928"/>
            <a:ext cx="457643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/>
              <a:t>https://images.app.goo.gl/aTpaM1Rgr5zya5Vn6</a:t>
            </a:r>
          </a:p>
        </p:txBody>
      </p:sp>
    </p:spTree>
    <p:extLst>
      <p:ext uri="{BB962C8B-B14F-4D97-AF65-F5344CB8AC3E}">
        <p14:creationId xmlns:p14="http://schemas.microsoft.com/office/powerpoint/2010/main" val="2114243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AF762C8-8ECB-4536-9373-05D3E5AD90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112700"/>
              </p:ext>
            </p:extLst>
          </p:nvPr>
        </p:nvGraphicFramePr>
        <p:xfrm>
          <a:off x="1178640" y="1592800"/>
          <a:ext cx="648072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A37C7F-F93A-4AD2-8A80-B4DF2012D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816" y="6478049"/>
            <a:ext cx="3672408" cy="254303"/>
          </a:xfrm>
        </p:spPr>
        <p:txBody>
          <a:bodyPr/>
          <a:lstStyle/>
          <a:p>
            <a:r>
              <a:rPr lang="es-CO" sz="80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sp>
        <p:nvSpPr>
          <p:cNvPr id="4" name="Marcador de texto 4"/>
          <p:cNvSpPr txBox="1">
            <a:spLocks/>
          </p:cNvSpPr>
          <p:nvPr/>
        </p:nvSpPr>
        <p:spPr>
          <a:xfrm>
            <a:off x="595264" y="305835"/>
            <a:ext cx="8051476" cy="864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s-ES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 alteración estado de conciencia</a:t>
            </a:r>
            <a:endParaRPr lang="es-CO" sz="4000" b="1" dirty="0">
              <a:solidFill>
                <a:srgbClr val="145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endParaRPr lang="es-CO" sz="4000" dirty="0">
              <a:solidFill>
                <a:srgbClr val="145768"/>
              </a:solidFill>
            </a:endParaRPr>
          </a:p>
          <a:p>
            <a:pPr algn="ctr" fontAlgn="auto">
              <a:spcAft>
                <a:spcPts val="0"/>
              </a:spcAft>
            </a:pPr>
            <a:r>
              <a:rPr lang="es-CO" sz="4000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 alteración estado de conciencia</a:t>
            </a:r>
          </a:p>
        </p:txBody>
      </p:sp>
    </p:spTree>
    <p:extLst>
      <p:ext uri="{BB962C8B-B14F-4D97-AF65-F5344CB8AC3E}">
        <p14:creationId xmlns:p14="http://schemas.microsoft.com/office/powerpoint/2010/main" val="818106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4456591" y="1456205"/>
            <a:ext cx="413536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" altLang="es-CO" sz="3000" b="1" dirty="0">
                <a:solidFill>
                  <a:srgbClr val="145768"/>
                </a:solidFill>
                <a:latin typeface="Arial Narrow"/>
              </a:rPr>
              <a:t>Identifique</a:t>
            </a:r>
            <a:r>
              <a:rPr lang="es-ES" altLang="es-CO" sz="3000" dirty="0">
                <a:solidFill>
                  <a:srgbClr val="145768"/>
                </a:solidFill>
                <a:latin typeface="Arial Narrow"/>
              </a:rPr>
              <a:t> y </a:t>
            </a:r>
            <a:r>
              <a:rPr lang="es-ES" altLang="es-CO" sz="3000" dirty="0">
                <a:solidFill>
                  <a:srgbClr val="0070C0"/>
                </a:solidFill>
                <a:latin typeface="Arial Narrow"/>
              </a:rPr>
              <a:t>asegure la escena</a:t>
            </a:r>
            <a:r>
              <a:rPr lang="es-ES" altLang="es-CO" sz="3000" dirty="0">
                <a:solidFill>
                  <a:srgbClr val="145768"/>
                </a:solidFill>
                <a:latin typeface="Arial Narrow"/>
              </a:rPr>
              <a:t>.</a:t>
            </a:r>
            <a:endParaRPr lang="es-ES" altLang="es-CO" sz="3000" dirty="0">
              <a:solidFill>
                <a:srgbClr val="145768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ES" altLang="es-CO" sz="3000" b="1" dirty="0">
                <a:solidFill>
                  <a:srgbClr val="145768"/>
                </a:solidFill>
                <a:latin typeface="Arial Narrow"/>
              </a:rPr>
              <a:t>Evalúe respuesta </a:t>
            </a:r>
            <a:r>
              <a:rPr lang="es-ES" altLang="es-CO" sz="3000" dirty="0">
                <a:solidFill>
                  <a:srgbClr val="145768"/>
                </a:solidFill>
                <a:latin typeface="Arial Narrow"/>
              </a:rPr>
              <a:t>de la persona afectada.</a:t>
            </a:r>
            <a:endParaRPr lang="es-CO" altLang="es-CO" sz="3000" dirty="0">
              <a:solidFill>
                <a:srgbClr val="145768"/>
              </a:solidFill>
              <a:latin typeface="Arial Narrow" panose="020B0606020202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s-CO" altLang="es-CO" sz="3000" dirty="0">
                <a:solidFill>
                  <a:srgbClr val="145768"/>
                </a:solidFill>
                <a:latin typeface="Arial Narrow"/>
              </a:rPr>
              <a:t>Afloje prendas y </a:t>
            </a:r>
            <a:r>
              <a:rPr lang="es-CO" altLang="es-CO" sz="3000" b="1" dirty="0">
                <a:solidFill>
                  <a:srgbClr val="0070C0"/>
                </a:solidFill>
                <a:latin typeface="Arial Narrow"/>
              </a:rPr>
              <a:t>mire si respira (10s)</a:t>
            </a:r>
            <a:r>
              <a:rPr lang="es-CO" altLang="es-CO" sz="3000" dirty="0">
                <a:solidFill>
                  <a:srgbClr val="145768"/>
                </a:solidFill>
                <a:latin typeface="Arial Narrow"/>
              </a:rPr>
              <a:t>.</a:t>
            </a:r>
            <a:r>
              <a:rPr lang="es-ES_tradnl" altLang="es-CO" sz="3000" dirty="0">
                <a:solidFill>
                  <a:srgbClr val="145768"/>
                </a:solidFill>
                <a:latin typeface="Arial Narrow"/>
              </a:rPr>
              <a:t> </a:t>
            </a:r>
            <a:endParaRPr lang="es-ES_tradnl" altLang="es-CO" sz="3000" dirty="0">
              <a:solidFill>
                <a:srgbClr val="145768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Marcador de pie de página 2">
            <a:extLst>
              <a:ext uri="{FF2B5EF4-FFF2-40B4-BE49-F238E27FC236}">
                <a16:creationId xmlns:a16="http://schemas.microsoft.com/office/drawing/2014/main" id="{237D33EE-FEC5-431B-9C9C-472E9696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5796" y="6603697"/>
            <a:ext cx="3672408" cy="254303"/>
          </a:xfrm>
        </p:spPr>
        <p:txBody>
          <a:bodyPr/>
          <a:lstStyle/>
          <a:p>
            <a:pPr algn="ctr"/>
            <a:r>
              <a:rPr lang="es-CO" sz="80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590144"/>
            <a:ext cx="8229600" cy="648512"/>
          </a:xfrm>
          <a:prstGeom prst="rect">
            <a:avLst/>
          </a:prstGeom>
          <a:noFill/>
        </p:spPr>
        <p:txBody>
          <a:bodyPr lIns="90000" tIns="46800" rIns="90000" bIns="468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99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hacer?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AAA543-9666-4A8C-99FF-83DFDC585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90" t="12053" r="3801" b="11656"/>
          <a:stretch/>
        </p:blipFill>
        <p:spPr>
          <a:xfrm>
            <a:off x="719091" y="1633491"/>
            <a:ext cx="3488925" cy="4251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3CE9C5-A444-4E50-AF61-4EE60110B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591" y="4407278"/>
            <a:ext cx="41353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_tradnl" altLang="es-CO" sz="3000" dirty="0">
                <a:solidFill>
                  <a:srgbClr val="C00000"/>
                </a:solidFill>
                <a:latin typeface="Arial Narrow"/>
              </a:rPr>
              <a:t>Si </a:t>
            </a:r>
            <a:r>
              <a:rPr lang="es-ES_tradnl" altLang="es-CO" sz="3000" b="1" dirty="0">
                <a:solidFill>
                  <a:srgbClr val="C00000"/>
                </a:solidFill>
                <a:latin typeface="Arial Narrow"/>
              </a:rPr>
              <a:t>no respira</a:t>
            </a:r>
            <a:r>
              <a:rPr lang="es-ES_tradnl" altLang="es-CO" sz="3000" dirty="0">
                <a:solidFill>
                  <a:srgbClr val="C00000"/>
                </a:solidFill>
                <a:latin typeface="Arial Narrow"/>
              </a:rPr>
              <a:t> </a:t>
            </a:r>
            <a:r>
              <a:rPr lang="es-ES_tradnl" altLang="es-CO" sz="3000" b="1" dirty="0">
                <a:solidFill>
                  <a:srgbClr val="0070C0"/>
                </a:solidFill>
                <a:latin typeface="Arial Narrow"/>
              </a:rPr>
              <a:t>solicite ayuda</a:t>
            </a:r>
            <a:r>
              <a:rPr lang="es-ES_tradnl" altLang="es-CO" sz="3000" dirty="0">
                <a:solidFill>
                  <a:srgbClr val="145768"/>
                </a:solidFill>
                <a:latin typeface="Arial Narrow"/>
              </a:rPr>
              <a:t> e </a:t>
            </a:r>
            <a:r>
              <a:rPr lang="es-ES_tradnl" altLang="es-CO" sz="3000" b="1" dirty="0">
                <a:solidFill>
                  <a:srgbClr val="C00000"/>
                </a:solidFill>
                <a:latin typeface="Arial Narrow"/>
              </a:rPr>
              <a:t>inicie</a:t>
            </a:r>
            <a:r>
              <a:rPr lang="es-ES_tradnl" altLang="es-CO" sz="3000" dirty="0">
                <a:solidFill>
                  <a:srgbClr val="145768"/>
                </a:solidFill>
                <a:latin typeface="Arial Narrow"/>
              </a:rPr>
              <a:t> las maniobras de </a:t>
            </a:r>
            <a:r>
              <a:rPr lang="es-ES_tradnl" altLang="es-CO" sz="3000" b="1" dirty="0">
                <a:solidFill>
                  <a:srgbClr val="C00000"/>
                </a:solidFill>
                <a:latin typeface="Arial Narrow"/>
              </a:rPr>
              <a:t>R.C.P.</a:t>
            </a:r>
            <a:endParaRPr lang="es-CO" altLang="es-CO" sz="3000" b="1" dirty="0">
              <a:solidFill>
                <a:srgbClr val="C00000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110228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066AE211-18C0-4B0A-B317-664A623B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04" y="2239601"/>
            <a:ext cx="2832247" cy="37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F7050479-7132-49E8-9E0D-E238C2CE5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62" y="2239601"/>
            <a:ext cx="2832247" cy="37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200A904E-A4C6-4499-84AD-DD47D51DB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90" y="2239600"/>
            <a:ext cx="2832248" cy="376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14C7E9EE-C88F-4BC1-8542-B85FD943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72" y="2239600"/>
            <a:ext cx="2832247" cy="376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250F1A09-F310-41D7-9FA0-95C3426C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12" y="2224290"/>
            <a:ext cx="2832247" cy="37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84C922D8-3C2E-4CBF-88E9-7F0AED36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98" y="1892186"/>
            <a:ext cx="5765922" cy="43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87CBEF08-C5FE-4ABD-ADFD-1C40DA60FFA5}"/>
              </a:ext>
            </a:extLst>
          </p:cNvPr>
          <p:cNvSpPr txBox="1">
            <a:spLocks/>
          </p:cNvSpPr>
          <p:nvPr/>
        </p:nvSpPr>
        <p:spPr>
          <a:xfrm>
            <a:off x="-197758" y="421758"/>
            <a:ext cx="9538034" cy="8610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CO" sz="4000" b="1" dirty="0">
                <a:solidFill>
                  <a:srgbClr val="145768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Posición </a:t>
            </a:r>
          </a:p>
          <a:p>
            <a:pPr algn="ctr" fontAlgn="auto">
              <a:spcAft>
                <a:spcPts val="0"/>
              </a:spcAft>
            </a:pPr>
            <a:r>
              <a:rPr lang="es-CO" sz="4000" b="1" dirty="0">
                <a:solidFill>
                  <a:srgbClr val="0070C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lateral de seguridad</a:t>
            </a:r>
          </a:p>
        </p:txBody>
      </p:sp>
      <p:sp>
        <p:nvSpPr>
          <p:cNvPr id="9" name="Marcador de pie de página 2">
            <a:extLst>
              <a:ext uri="{FF2B5EF4-FFF2-40B4-BE49-F238E27FC236}">
                <a16:creationId xmlns:a16="http://schemas.microsoft.com/office/drawing/2014/main" id="{C25B18C9-7793-4532-B653-C4631D52A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2977" y="6615116"/>
            <a:ext cx="3918042" cy="254303"/>
          </a:xfrm>
        </p:spPr>
        <p:txBody>
          <a:bodyPr/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</p:spTree>
    <p:extLst>
      <p:ext uri="{BB962C8B-B14F-4D97-AF65-F5344CB8AC3E}">
        <p14:creationId xmlns:p14="http://schemas.microsoft.com/office/powerpoint/2010/main" val="343174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970921" y="2305000"/>
            <a:ext cx="309366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173038" indent="-1730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2720" indent="-172720" eaLnBrk="1" hangingPunct="1">
              <a:spcBef>
                <a:spcPct val="0"/>
              </a:spcBef>
            </a:pPr>
            <a:r>
              <a:rPr lang="es-ES_tradnl" altLang="es-CO" sz="2400" b="1" dirty="0">
                <a:solidFill>
                  <a:srgbClr val="0070C0"/>
                </a:solidFill>
                <a:latin typeface="Arial Narrow"/>
              </a:rPr>
              <a:t>NO</a:t>
            </a:r>
            <a:r>
              <a:rPr lang="es-ES_tradnl" altLang="es-CO" sz="2400" dirty="0">
                <a:solidFill>
                  <a:srgbClr val="145768"/>
                </a:solidFill>
                <a:latin typeface="Arial Narrow"/>
              </a:rPr>
              <a:t> arrojar agua, ni obligue a tomarla.</a:t>
            </a:r>
            <a:endParaRPr lang="en-US" sz="2400" dirty="0">
              <a:solidFill>
                <a:srgbClr val="145768"/>
              </a:solidFill>
              <a:latin typeface="Arial Narrow"/>
            </a:endParaRPr>
          </a:p>
          <a:p>
            <a:pPr marL="172720" indent="-172720" eaLnBrk="1" hangingPunct="1">
              <a:spcBef>
                <a:spcPct val="0"/>
              </a:spcBef>
            </a:pPr>
            <a:r>
              <a:rPr lang="es-ES_tradnl" altLang="es-CO" sz="2400" b="1" dirty="0">
                <a:solidFill>
                  <a:srgbClr val="0070C0"/>
                </a:solidFill>
                <a:latin typeface="Arial Narrow"/>
              </a:rPr>
              <a:t>No</a:t>
            </a:r>
            <a:r>
              <a:rPr lang="es-ES_tradnl" altLang="es-CO" sz="2400" dirty="0">
                <a:solidFill>
                  <a:srgbClr val="145768"/>
                </a:solidFill>
                <a:latin typeface="Arial Narrow"/>
              </a:rPr>
              <a:t> lo haga oler sustancias irritantes (alcohol, perfumes, etc.)</a:t>
            </a:r>
          </a:p>
          <a:p>
            <a:pPr marL="172720" indent="-172720" eaLnBrk="1" hangingPunct="1">
              <a:spcBef>
                <a:spcPct val="0"/>
              </a:spcBef>
            </a:pPr>
            <a:r>
              <a:rPr lang="es-ES_tradnl" altLang="es-CO" sz="2400" b="1" dirty="0">
                <a:solidFill>
                  <a:srgbClr val="0070C0"/>
                </a:solidFill>
                <a:latin typeface="Arial Narrow"/>
              </a:rPr>
              <a:t>No</a:t>
            </a:r>
            <a:r>
              <a:rPr lang="es-ES_tradnl" altLang="es-CO" sz="2400" dirty="0">
                <a:solidFill>
                  <a:srgbClr val="145768"/>
                </a:solidFill>
                <a:latin typeface="Arial Narrow"/>
              </a:rPr>
              <a:t> haga maniobras dolorosas innecesarias.</a:t>
            </a:r>
          </a:p>
          <a:p>
            <a:pPr marL="172720" indent="-172720" eaLnBrk="1" hangingPunct="1">
              <a:spcBef>
                <a:spcPct val="0"/>
              </a:spcBef>
            </a:pPr>
            <a:r>
              <a:rPr lang="es-ES_tradnl" altLang="es-CO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No</a:t>
            </a:r>
            <a:r>
              <a:rPr lang="es-ES_tradnl" altLang="es-CO" sz="2400" dirty="0">
                <a:solidFill>
                  <a:srgbClr val="145768"/>
                </a:solidFill>
                <a:latin typeface="Arial Narrow" panose="020B0606020202030204" pitchFamily="34" charset="0"/>
              </a:rPr>
              <a:t> sacuda el paciente.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37220" y="955154"/>
            <a:ext cx="8229600" cy="648512"/>
          </a:xfrm>
          <a:prstGeom prst="rect">
            <a:avLst/>
          </a:prstGeom>
          <a:noFill/>
        </p:spPr>
        <p:txBody>
          <a:bodyPr lIns="90000" tIns="46800" rIns="90000" bIns="4680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buClr>
                <a:srgbClr val="99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</a:t>
            </a:r>
            <a:r>
              <a:rPr lang="es-ES" altLang="es-CO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s-ES" altLang="es-CO" sz="4000" b="1" dirty="0">
                <a:solidFill>
                  <a:srgbClr val="00AD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CO" sz="4000" b="1" dirty="0">
                <a:solidFill>
                  <a:srgbClr val="145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hacer?</a:t>
            </a:r>
          </a:p>
        </p:txBody>
      </p:sp>
      <p:sp>
        <p:nvSpPr>
          <p:cNvPr id="5" name="Marcador de pie de página 2">
            <a:extLst>
              <a:ext uri="{FF2B5EF4-FFF2-40B4-BE49-F238E27FC236}">
                <a16:creationId xmlns:a16="http://schemas.microsoft.com/office/drawing/2014/main" id="{14CAF59C-48E5-4E3C-871A-BC774726D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16" y="6603697"/>
            <a:ext cx="3672408" cy="254303"/>
          </a:xfrm>
        </p:spPr>
        <p:txBody>
          <a:bodyPr/>
          <a:lstStyle/>
          <a:p>
            <a:pPr algn="ctr"/>
            <a:r>
              <a:rPr lang="es-CO" sz="800" dirty="0">
                <a:latin typeface="Arial Narrow" panose="020B0606020202030204" pitchFamily="34" charset="0"/>
              </a:rPr>
              <a:t>Material exclusivo Fortalecimiento de Competencias SGRED-DUES-SDS</a:t>
            </a:r>
          </a:p>
        </p:txBody>
      </p:sp>
      <p:pic>
        <p:nvPicPr>
          <p:cNvPr id="4098" name="Picture 2" descr="Agua Na Cara Jogou Copo De Agua GIF - Agua Na Cara Jogou Copo De Agua Pega  De Surpresa - Descubre &amp; Comparte GIFs">
            <a:extLst>
              <a:ext uri="{FF2B5EF4-FFF2-40B4-BE49-F238E27FC236}">
                <a16:creationId xmlns:a16="http://schemas.microsoft.com/office/drawing/2014/main" id="{8E58221C-6776-4394-A893-6B757A2EE8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60" y="2494994"/>
            <a:ext cx="3845419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AA7A6FA-70C4-41BB-938D-4B48B17FA016}"/>
              </a:ext>
            </a:extLst>
          </p:cNvPr>
          <p:cNvSpPr txBox="1"/>
          <p:nvPr/>
        </p:nvSpPr>
        <p:spPr>
          <a:xfrm>
            <a:off x="6425214" y="5161994"/>
            <a:ext cx="457643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600" dirty="0"/>
              <a:t>https://images.app.goo.gl/fYGEpxYvRnvxYZUp7</a:t>
            </a:r>
          </a:p>
        </p:txBody>
      </p:sp>
    </p:spTree>
    <p:extLst>
      <p:ext uri="{BB962C8B-B14F-4D97-AF65-F5344CB8AC3E}">
        <p14:creationId xmlns:p14="http://schemas.microsoft.com/office/powerpoint/2010/main" val="4143880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lantilla">
  <a:themeElements>
    <a:clrScheme name="plantil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lantill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lantil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3" id="{65676D15-B085-4014-AFD1-695617EEAC6F}" vid="{3002C199-CAE6-4AC4-8CCD-FEA1AFA7ED74}"/>
    </a:ext>
  </a:extLst>
</a:theme>
</file>

<file path=ppt/theme/theme3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1302</Words>
  <Application>Microsoft Office PowerPoint</Application>
  <PresentationFormat>Presentación en pantalla (4:3)</PresentationFormat>
  <Paragraphs>173</Paragraphs>
  <Slides>25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Wingdings</vt:lpstr>
      <vt:lpstr>plantilla</vt:lpstr>
      <vt:lpstr>Tema3</vt:lpstr>
      <vt:lpstr>3_Diseño personalizado</vt:lpstr>
      <vt:lpstr>4_Diseño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DIRECCION CENTRO REGULADOR DE URGENCIAS Y EMERGENCIAS   CURSO PRIMER RESPONDIENTE</dc:title>
  <dc:creator>windows</dc:creator>
  <cp:lastModifiedBy>Caterine Martinez Sierra</cp:lastModifiedBy>
  <cp:revision>194</cp:revision>
  <dcterms:created xsi:type="dcterms:W3CDTF">2009-07-04T01:39:35Z</dcterms:created>
  <dcterms:modified xsi:type="dcterms:W3CDTF">2023-04-24T12:37:03Z</dcterms:modified>
</cp:coreProperties>
</file>