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  <p:sldMasterId id="2147483696" r:id="rId3"/>
    <p:sldMasterId id="2147483708" r:id="rId4"/>
    <p:sldMasterId id="2147483720" r:id="rId5"/>
  </p:sldMasterIdLst>
  <p:notesMasterIdLst>
    <p:notesMasterId r:id="rId21"/>
  </p:notesMasterIdLst>
  <p:sldIdLst>
    <p:sldId id="547" r:id="rId6"/>
    <p:sldId id="586" r:id="rId7"/>
    <p:sldId id="562" r:id="rId8"/>
    <p:sldId id="568" r:id="rId9"/>
    <p:sldId id="546" r:id="rId10"/>
    <p:sldId id="559" r:id="rId11"/>
    <p:sldId id="561" r:id="rId12"/>
    <p:sldId id="566" r:id="rId13"/>
    <p:sldId id="564" r:id="rId14"/>
    <p:sldId id="557" r:id="rId15"/>
    <p:sldId id="567" r:id="rId16"/>
    <p:sldId id="337" r:id="rId17"/>
    <p:sldId id="349" r:id="rId18"/>
    <p:sldId id="545" r:id="rId19"/>
    <p:sldId id="552" r:id="rId20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z Urbano, Ingrid Katherine" initials="LK" lastIdx="10" clrIdx="0">
    <p:extLst>
      <p:ext uri="{19B8F6BF-5375-455C-9EA6-DF929625EA0E}">
        <p15:presenceInfo xmlns:p15="http://schemas.microsoft.com/office/powerpoint/2012/main" userId="S::iklopez@saludcapital.gov.co::bbda40c3-50d8-494e-9863-25832d39904f" providerId="AD"/>
      </p:ext>
    </p:extLst>
  </p:cmAuthor>
  <p:cmAuthor id="2" name="Reyes Salamanca, Adriana" initials="RA" lastIdx="4" clrIdx="1">
    <p:extLst>
      <p:ext uri="{19B8F6BF-5375-455C-9EA6-DF929625EA0E}">
        <p15:presenceInfo xmlns:p15="http://schemas.microsoft.com/office/powerpoint/2012/main" userId="S::areyes@saludcapital.gov.co::6185a3a5-253f-47ca-93ab-d633debc65a5" providerId="AD"/>
      </p:ext>
    </p:extLst>
  </p:cmAuthor>
  <p:cmAuthor id="3" name="Fajardo Zuluaga, Nubia" initials="FN" lastIdx="1" clrIdx="2">
    <p:extLst>
      <p:ext uri="{19B8F6BF-5375-455C-9EA6-DF929625EA0E}">
        <p15:presenceInfo xmlns:p15="http://schemas.microsoft.com/office/powerpoint/2012/main" userId="S::nfajardo@saludcapital.gov.co::d2252665-327a-4a45-b206-743d40f80d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768"/>
    <a:srgbClr val="ADD8E6"/>
    <a:srgbClr val="FFFF15"/>
    <a:srgbClr val="3127F1"/>
    <a:srgbClr val="0000FF"/>
    <a:srgbClr val="FF33CC"/>
    <a:srgbClr val="FBCCFC"/>
    <a:srgbClr val="00ADE6"/>
    <a:srgbClr val="0070C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D192A-3644-1B7E-07D5-81D199DE940E}" v="41" dt="2021-01-15T19:48:28.559"/>
    <p1510:client id="{02BC43C9-65F9-2838-E525-7543E0929ED0}" v="257" dt="2022-01-27T22:01:32.083"/>
    <p1510:client id="{0B86C8A0-54FC-815C-A98D-F63FA40A2802}" v="2073" dt="2021-01-12T20:24:21.881"/>
    <p1510:client id="{1697699B-D5CD-2772-21A2-DF7BC6B769F8}" v="53" dt="2021-01-06T21:44:04.838"/>
    <p1510:client id="{1F0EE5B9-2CE1-E986-08EA-E5AA07911AA4}" v="20" dt="2022-01-31T23:07:44.146"/>
    <p1510:client id="{30B2F78B-3480-CF29-9338-8E0D196622F0}" v="1" dt="2021-01-12T15:01:51.824"/>
    <p1510:client id="{46BC987A-7A8B-4CBD-022E-BDA7D1C27DBA}" v="553" dt="2022-01-28T03:07:29.916"/>
    <p1510:client id="{4B171101-BC87-3056-9865-12DB80A356F6}" v="587" dt="2022-01-31T20:49:44.898"/>
    <p1510:client id="{63AAFA8B-0001-3DE8-0D7C-27A6B83BD6A7}" v="25" dt="2021-01-05T00:59:46.476"/>
    <p1510:client id="{79B8E1AF-62BB-52A4-E030-0C14C2701323}" v="24" dt="2021-02-14T21:28:11.705"/>
    <p1510:client id="{828CE1B4-E840-6D58-7EE5-D2702EBBB2CF}" v="57" dt="2022-01-31T15:56:31.858"/>
    <p1510:client id="{82BDC216-54B5-CAC2-B4E4-AF03590EF122}" v="1313" dt="2022-02-01T03:48:05.158"/>
    <p1510:client id="{9897F049-FA1B-1D03-CE47-1F0ECAAB609E}" v="128" dt="2022-01-27T22:41:38.278"/>
    <p1510:client id="{A43AAEA5-9A07-10EC-C916-33FB4D6E1A14}" v="5" dt="2021-01-29T00:10:51.988"/>
    <p1510:client id="{BB34A9A2-E11B-BB79-F277-C32BF3DA6DBB}" v="55" dt="2021-01-05T01:18:07.377"/>
    <p1510:client id="{C1B771FB-B14C-EC4D-4F85-9FA8FAEE6E0D}" v="1" dt="2021-01-19T20:23:25.964"/>
    <p1510:client id="{C4BBB3B4-20D9-69E0-246E-E80233D3DE2C}" v="10" dt="2021-01-13T18:12:03.773"/>
    <p1510:client id="{DAB28AA9-E480-2ABF-A724-EE46328AEFE9}" v="27" dt="2022-01-27T22:51:20.374"/>
    <p1510:client id="{EFCE6C94-F4DD-23AB-5299-980D89DDF075}" v="89" dt="2021-01-05T00:49:39.206"/>
    <p1510:client id="{F5461FD4-DE37-D825-EC93-67433D37C613}" v="45" dt="2021-02-11T22:35:00.474"/>
    <p1510:client id="{F9DA8EDE-507C-2AF3-03A4-166B61D0B88D}" v="319" dt="2021-01-05T00:54:51.119"/>
    <p1510:client id="{FA814B5E-292C-FA9D-4D5F-80E632941695}" v="27" dt="2022-08-19T03:00:43.028"/>
    <p1510:client id="{FE798156-21F1-F661-0F7A-D037B2B4024F}" v="122" dt="2022-01-31T18:08:07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Katherine, Lopez Urbano" userId="S::iklopez@saludcapital.gov.co::bbda40c3-50d8-494e-9863-25832d39904f" providerId="AD" clId="Web-{FA814B5E-292C-FA9D-4D5F-80E632941695}"/>
    <pc:docChg chg="addSld delSld modSld sldOrd">
      <pc:chgData name="Ingrid Katherine, Lopez Urbano" userId="S::iklopez@saludcapital.gov.co::bbda40c3-50d8-494e-9863-25832d39904f" providerId="AD" clId="Web-{FA814B5E-292C-FA9D-4D5F-80E632941695}" dt="2022-08-19T03:00:43.028" v="24" actId="1076"/>
      <pc:docMkLst>
        <pc:docMk/>
      </pc:docMkLst>
      <pc:sldChg chg="modSp">
        <pc:chgData name="Ingrid Katherine, Lopez Urbano" userId="S::iklopez@saludcapital.gov.co::bbda40c3-50d8-494e-9863-25832d39904f" providerId="AD" clId="Web-{FA814B5E-292C-FA9D-4D5F-80E632941695}" dt="2022-08-19T03:00:43.028" v="24" actId="1076"/>
        <pc:sldMkLst>
          <pc:docMk/>
          <pc:sldMk cId="1490773286" sldId="552"/>
        </pc:sldMkLst>
        <pc:spChg chg="mod">
          <ac:chgData name="Ingrid Katherine, Lopez Urbano" userId="S::iklopez@saludcapital.gov.co::bbda40c3-50d8-494e-9863-25832d39904f" providerId="AD" clId="Web-{FA814B5E-292C-FA9D-4D5F-80E632941695}" dt="2022-08-19T03:00:39.199" v="23"/>
          <ac:spMkLst>
            <pc:docMk/>
            <pc:sldMk cId="1490773286" sldId="552"/>
            <ac:spMk id="2" creationId="{6947648E-3AC9-499E-AD38-DFEC1D543A0C}"/>
          </ac:spMkLst>
        </pc:spChg>
        <pc:picChg chg="mod">
          <ac:chgData name="Ingrid Katherine, Lopez Urbano" userId="S::iklopez@saludcapital.gov.co::bbda40c3-50d8-494e-9863-25832d39904f" providerId="AD" clId="Web-{FA814B5E-292C-FA9D-4D5F-80E632941695}" dt="2022-08-19T03:00:43.028" v="24" actId="1076"/>
          <ac:picMkLst>
            <pc:docMk/>
            <pc:sldMk cId="1490773286" sldId="552"/>
            <ac:picMk id="5" creationId="{A395D2B2-3D7A-4040-8091-653F64B26435}"/>
          </ac:picMkLst>
        </pc:picChg>
      </pc:sldChg>
      <pc:sldChg chg="delSp modSp add del ord replId delAnim">
        <pc:chgData name="Ingrid Katherine, Lopez Urbano" userId="S::iklopez@saludcapital.gov.co::bbda40c3-50d8-494e-9863-25832d39904f" providerId="AD" clId="Web-{FA814B5E-292C-FA9D-4D5F-80E632941695}" dt="2022-08-19T03:00:06.605" v="19"/>
        <pc:sldMkLst>
          <pc:docMk/>
          <pc:sldMk cId="3360215161" sldId="566"/>
        </pc:sldMkLst>
        <pc:spChg chg="del">
          <ac:chgData name="Ingrid Katherine, Lopez Urbano" userId="S::iklopez@saludcapital.gov.co::bbda40c3-50d8-494e-9863-25832d39904f" providerId="AD" clId="Web-{FA814B5E-292C-FA9D-4D5F-80E632941695}" dt="2022-08-19T03:00:04.542" v="17"/>
          <ac:spMkLst>
            <pc:docMk/>
            <pc:sldMk cId="3360215161" sldId="566"/>
            <ac:spMk id="12" creationId="{E605C5A0-089E-4F95-9D39-9C88B8BE69C6}"/>
          </ac:spMkLst>
        </pc:spChg>
        <pc:spChg chg="del">
          <ac:chgData name="Ingrid Katherine, Lopez Urbano" userId="S::iklopez@saludcapital.gov.co::bbda40c3-50d8-494e-9863-25832d39904f" providerId="AD" clId="Web-{FA814B5E-292C-FA9D-4D5F-80E632941695}" dt="2022-08-19T03:00:02.636" v="15"/>
          <ac:spMkLst>
            <pc:docMk/>
            <pc:sldMk cId="3360215161" sldId="566"/>
            <ac:spMk id="15" creationId="{A1C15E5A-26E0-4128-B741-E1D5FF441A78}"/>
          </ac:spMkLst>
        </pc:spChg>
        <pc:spChg chg="del">
          <ac:chgData name="Ingrid Katherine, Lopez Urbano" userId="S::iklopez@saludcapital.gov.co::bbda40c3-50d8-494e-9863-25832d39904f" providerId="AD" clId="Web-{FA814B5E-292C-FA9D-4D5F-80E632941695}" dt="2022-08-19T03:00:00.777" v="13"/>
          <ac:spMkLst>
            <pc:docMk/>
            <pc:sldMk cId="3360215161" sldId="566"/>
            <ac:spMk id="18" creationId="{E7AEEDEE-A8D1-4ACE-A243-773671BEEA6F}"/>
          </ac:spMkLst>
        </pc:spChg>
        <pc:spChg chg="del">
          <ac:chgData name="Ingrid Katherine, Lopez Urbano" userId="S::iklopez@saludcapital.gov.co::bbda40c3-50d8-494e-9863-25832d39904f" providerId="AD" clId="Web-{FA814B5E-292C-FA9D-4D5F-80E632941695}" dt="2022-08-19T02:59:59.823" v="12"/>
          <ac:spMkLst>
            <pc:docMk/>
            <pc:sldMk cId="3360215161" sldId="566"/>
            <ac:spMk id="25" creationId="{93724BA7-93D9-4548-9E70-D16B7B97D413}"/>
          </ac:spMkLst>
        </pc:spChg>
        <pc:spChg chg="del mod">
          <ac:chgData name="Ingrid Katherine, Lopez Urbano" userId="S::iklopez@saludcapital.gov.co::bbda40c3-50d8-494e-9863-25832d39904f" providerId="AD" clId="Web-{FA814B5E-292C-FA9D-4D5F-80E632941695}" dt="2022-08-19T02:59:57.495" v="9"/>
          <ac:spMkLst>
            <pc:docMk/>
            <pc:sldMk cId="3360215161" sldId="566"/>
            <ac:spMk id="28" creationId="{FCAD904E-BFC2-49CE-B709-5220E9D363C1}"/>
          </ac:spMkLst>
        </pc:spChg>
        <pc:spChg chg="del">
          <ac:chgData name="Ingrid Katherine, Lopez Urbano" userId="S::iklopez@saludcapital.gov.co::bbda40c3-50d8-494e-9863-25832d39904f" providerId="AD" clId="Web-{FA814B5E-292C-FA9D-4D5F-80E632941695}" dt="2022-08-19T02:59:54.667" v="6"/>
          <ac:spMkLst>
            <pc:docMk/>
            <pc:sldMk cId="3360215161" sldId="566"/>
            <ac:spMk id="31" creationId="{1C1EAC32-A40E-4749-B770-554B404E8537}"/>
          </ac:spMkLst>
        </pc:spChg>
        <pc:spChg chg="del">
          <ac:chgData name="Ingrid Katherine, Lopez Urbano" userId="S::iklopez@saludcapital.gov.co::bbda40c3-50d8-494e-9863-25832d39904f" providerId="AD" clId="Web-{FA814B5E-292C-FA9D-4D5F-80E632941695}" dt="2022-08-19T02:59:51.230" v="4"/>
          <ac:spMkLst>
            <pc:docMk/>
            <pc:sldMk cId="3360215161" sldId="566"/>
            <ac:spMk id="33" creationId="{FCE72F2B-7CEF-4296-8DF6-96AB2194E2A9}"/>
          </ac:spMkLst>
        </pc:spChg>
        <pc:spChg chg="del">
          <ac:chgData name="Ingrid Katherine, Lopez Urbano" userId="S::iklopez@saludcapital.gov.co::bbda40c3-50d8-494e-9863-25832d39904f" providerId="AD" clId="Web-{FA814B5E-292C-FA9D-4D5F-80E632941695}" dt="2022-08-19T02:59:53.589" v="5"/>
          <ac:spMkLst>
            <pc:docMk/>
            <pc:sldMk cId="3360215161" sldId="566"/>
            <ac:spMk id="34" creationId="{2284FB2D-04C7-43E5-AC5D-2E592975DA46}"/>
          </ac:spMkLst>
        </pc:spChg>
        <pc:picChg chg="del">
          <ac:chgData name="Ingrid Katherine, Lopez Urbano" userId="S::iklopez@saludcapital.gov.co::bbda40c3-50d8-494e-9863-25832d39904f" providerId="AD" clId="Web-{FA814B5E-292C-FA9D-4D5F-80E632941695}" dt="2022-08-19T02:59:50.542" v="3"/>
          <ac:picMkLst>
            <pc:docMk/>
            <pc:sldMk cId="3360215161" sldId="566"/>
            <ac:picMk id="5" creationId="{6C531C20-DB5F-41EF-8AFD-9EB650AA8876}"/>
          </ac:picMkLst>
        </pc:picChg>
        <pc:picChg chg="del">
          <ac:chgData name="Ingrid Katherine, Lopez Urbano" userId="S::iklopez@saludcapital.gov.co::bbda40c3-50d8-494e-9863-25832d39904f" providerId="AD" clId="Web-{FA814B5E-292C-FA9D-4D5F-80E632941695}" dt="2022-08-19T03:00:05.214" v="18"/>
          <ac:picMkLst>
            <pc:docMk/>
            <pc:sldMk cId="3360215161" sldId="566"/>
            <ac:picMk id="8" creationId="{8F0328BE-9715-4CD8-8F7B-A37E9378DD29}"/>
          </ac:picMkLst>
        </pc:picChg>
        <pc:picChg chg="del">
          <ac:chgData name="Ingrid Katherine, Lopez Urbano" userId="S::iklopez@saludcapital.gov.co::bbda40c3-50d8-494e-9863-25832d39904f" providerId="AD" clId="Web-{FA814B5E-292C-FA9D-4D5F-80E632941695}" dt="2022-08-19T03:00:03.277" v="16"/>
          <ac:picMkLst>
            <pc:docMk/>
            <pc:sldMk cId="3360215161" sldId="566"/>
            <ac:picMk id="14" creationId="{25366C74-46EA-4977-99A2-4CC019A5BE31}"/>
          </ac:picMkLst>
        </pc:picChg>
        <pc:picChg chg="del">
          <ac:chgData name="Ingrid Katherine, Lopez Urbano" userId="S::iklopez@saludcapital.gov.co::bbda40c3-50d8-494e-9863-25832d39904f" providerId="AD" clId="Web-{FA814B5E-292C-FA9D-4D5F-80E632941695}" dt="2022-08-19T03:00:01.417" v="14"/>
          <ac:picMkLst>
            <pc:docMk/>
            <pc:sldMk cId="3360215161" sldId="566"/>
            <ac:picMk id="17" creationId="{5666A21B-3DBA-429E-8E73-323E4262D425}"/>
          </ac:picMkLst>
        </pc:picChg>
        <pc:picChg chg="del">
          <ac:chgData name="Ingrid Katherine, Lopez Urbano" userId="S::iklopez@saludcapital.gov.co::bbda40c3-50d8-494e-9863-25832d39904f" providerId="AD" clId="Web-{FA814B5E-292C-FA9D-4D5F-80E632941695}" dt="2022-08-19T02:59:59.152" v="11"/>
          <ac:picMkLst>
            <pc:docMk/>
            <pc:sldMk cId="3360215161" sldId="566"/>
            <ac:picMk id="24" creationId="{A38A4B79-ADA2-48EA-A66D-061434708532}"/>
          </ac:picMkLst>
        </pc:picChg>
        <pc:picChg chg="del">
          <ac:chgData name="Ingrid Katherine, Lopez Urbano" userId="S::iklopez@saludcapital.gov.co::bbda40c3-50d8-494e-9863-25832d39904f" providerId="AD" clId="Web-{FA814B5E-292C-FA9D-4D5F-80E632941695}" dt="2022-08-19T02:59:57.839" v="10"/>
          <ac:picMkLst>
            <pc:docMk/>
            <pc:sldMk cId="3360215161" sldId="566"/>
            <ac:picMk id="27" creationId="{98395B8D-CFEB-468E-8B74-071738B5CA2E}"/>
          </ac:picMkLst>
        </pc:picChg>
        <pc:picChg chg="del">
          <ac:chgData name="Ingrid Katherine, Lopez Urbano" userId="S::iklopez@saludcapital.gov.co::bbda40c3-50d8-494e-9863-25832d39904f" providerId="AD" clId="Web-{FA814B5E-292C-FA9D-4D5F-80E632941695}" dt="2022-08-19T02:59:55.667" v="7"/>
          <ac:picMkLst>
            <pc:docMk/>
            <pc:sldMk cId="3360215161" sldId="566"/>
            <ac:picMk id="30" creationId="{C0D38E1F-3DB0-419F-904F-21FC33812432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12T07:01:51.824" idx="1">
    <p:pos x="10" y="10"/>
    <p:text>Después de finalizada la practica utilizar la bolsa roja para el desecho de los guantes, gasas y otros elementos utilizados
</p:text>
    <p:extLst>
      <p:ext uri="{C676402C-5697-4E1C-873F-D02D1690AC5C}">
        <p15:threadingInfo xmlns:p15="http://schemas.microsoft.com/office/powerpoint/2012/main" timeZoneBias="480"/>
      </p:ext>
    </p:extLst>
  </p:cm>
  <p:cm authorId="1" dt="2021-01-12T11:05:08.834" idx="9">
    <p:pos x="10" y="106"/>
    <p:text>Realizado, gracias.
</p:text>
    <p:extLst>
      <p:ext uri="{C676402C-5697-4E1C-873F-D02D1690AC5C}">
        <p15:threadingInfo xmlns:p15="http://schemas.microsoft.com/office/powerpoint/2012/main" timeZoneBias="480">
          <p15:parentCm authorId="3" idx="1"/>
        </p15:threadingInfo>
      </p:ext>
    </p:extLst>
  </p:cm>
  <p:cm authorId="1" dt="2021-01-12T11:05:15.288" idx="10">
    <p:pos x="10" y="202"/>
    <p:text>:)
</p:text>
    <p:extLst>
      <p:ext uri="{C676402C-5697-4E1C-873F-D02D1690AC5C}">
        <p15:threadingInfo xmlns:p15="http://schemas.microsoft.com/office/powerpoint/2012/main" timeZoneBias="480">
          <p15:parentCm authorId="3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2E88B-722B-4FB6-B45D-066CD5D6F397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66739F-CF50-417F-841F-FAA57D7245F5}">
      <dgm:prSet custT="1"/>
      <dgm:spPr/>
      <dgm:t>
        <a:bodyPr/>
        <a:lstStyle/>
        <a:p>
          <a:pPr rtl="0"/>
          <a:r>
            <a:rPr lang="es-CO" sz="19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 ser necesaria la evacuación </a:t>
          </a:r>
          <a:r>
            <a:rPr lang="es-CO" sz="1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del recinto, </a:t>
          </a:r>
          <a:r>
            <a:rPr lang="es-CO" sz="2400" b="1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seguir las indicaciones</a:t>
          </a:r>
          <a:r>
            <a:rPr lang="es-CO" sz="2400" b="1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/>
            </a:rPr>
            <a:t> </a:t>
          </a:r>
          <a:r>
            <a:rPr lang="es-CO" sz="19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/>
            </a:rPr>
            <a:t>del referente.</a:t>
          </a:r>
          <a:endParaRPr lang="es-CO" sz="19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44A2F99-54DD-4E62-8C6B-8325DEC9C29C}" type="parTrans" cxnId="{36788BDF-669B-4F63-87E2-9B91291D974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27DE3A8-006E-4226-80D0-0FD9793F0DF3}" type="sibTrans" cxnId="{36788BDF-669B-4F63-87E2-9B91291D974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C12280F-B497-4DC7-A128-2352905915FE}">
      <dgm:prSet custT="1"/>
      <dgm:spPr/>
      <dgm:t>
        <a:bodyPr/>
        <a:lstStyle/>
        <a:p>
          <a:r>
            <a:rPr lang="es-CO" sz="2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Usar adecuadamente </a:t>
          </a:r>
          <a:r>
            <a:rPr lang="es-CO" sz="2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auditorios, baños, cafetería y demás instalaciones.</a:t>
          </a:r>
          <a:endParaRPr lang="en-US" sz="21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F706CEB-7FB2-4105-B241-466849E28C10}" type="parTrans" cxnId="{3227F569-6CBC-4633-A70A-9FE7E4F69A2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47DAAD-89C0-419B-872C-8EC8DA541DA5}" type="sibTrans" cxnId="{3227F569-6CBC-4633-A70A-9FE7E4F69A2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E67F80B-C885-4F5B-9537-805C949EF987}">
      <dgm:prSet custT="1"/>
      <dgm:spPr/>
      <dgm:t>
        <a:bodyPr/>
        <a:lstStyle/>
        <a:p>
          <a:r>
            <a:rPr lang="es-CO" sz="1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 consumo de alimentos o bebidas dentro del auditorio, y durante las practicas, </a:t>
          </a:r>
          <a:r>
            <a:rPr lang="es-CO" sz="24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está prohibido.</a:t>
          </a:r>
          <a:endParaRPr lang="en-US" sz="1900" b="1" cap="none" spc="0" dirty="0">
            <a:ln w="0"/>
            <a:solidFill>
              <a:srgbClr val="FFC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E6A8E3F-B212-4E48-8AE0-8B598DC9308B}" type="parTrans" cxnId="{51167658-CC74-4E4C-8FEB-0A3534FAE40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062FF3F-9471-4638-9999-13EA6EF3C9CA}" type="sibTrans" cxnId="{51167658-CC74-4E4C-8FEB-0A3534FAE40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FEC95AB-793B-4543-94FA-3839B9872FA5}">
      <dgm:prSet/>
      <dgm:spPr/>
      <dgm:t>
        <a:bodyPr/>
        <a:lstStyle/>
        <a:p>
          <a:r>
            <a:rPr lang="es-C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Respetar y cumplir los </a:t>
          </a:r>
          <a:r>
            <a:rPr lang="es-CO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tiempos</a:t>
          </a:r>
          <a:r>
            <a:rPr lang="es-CO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de clases y de descanso.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B8501E9-579A-4575-AC61-010ABE3EA379}" type="parTrans" cxnId="{33B6939A-174C-434E-86F8-2707682E59E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EDAF109-313D-48D7-A863-0C817CA767BB}" type="sibTrans" cxnId="{33B6939A-174C-434E-86F8-2707682E59E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96BB0EF-3A83-45D2-A321-D67F1D5C9D22}">
      <dgm:prSet custT="1"/>
      <dgm:spPr/>
      <dgm:t>
        <a:bodyPr/>
        <a:lstStyle/>
        <a:p>
          <a:r>
            <a:rPr lang="es-CO" sz="20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 curso es 100% presencial, </a:t>
          </a:r>
        </a:p>
        <a:p>
          <a:r>
            <a:rPr lang="es-CO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debe asistir a todas las conferencias, y aprobar el taller práctico.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5409AFE-2F47-4F0A-871D-5A307420A663}" type="parTrans" cxnId="{0C8207CF-8A04-4070-997D-0C24FE1B4BB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8F6F30-AC48-4534-910E-2E0DC21B70C6}" type="sibTrans" cxnId="{0C8207CF-8A04-4070-997D-0C24FE1B4BB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C242E45-6225-4D62-ABBD-A699C91573BB}">
      <dgm:prSet phldr="0"/>
      <dgm:spPr/>
      <dgm:t>
        <a:bodyPr/>
        <a:lstStyle/>
        <a:p>
          <a:pPr rtl="0"/>
          <a:r>
            <a:rPr lang="es-CO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/>
            </a:rPr>
            <a:t>El </a:t>
          </a:r>
          <a:r>
            <a:rPr lang="es-CO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/>
            </a:rPr>
            <a:t>celular debe estar </a:t>
          </a:r>
          <a:r>
            <a:rPr lang="es-CO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/>
            </a:rPr>
            <a:t>en modo avión, vibración o apagado.</a:t>
          </a:r>
        </a:p>
      </dgm:t>
    </dgm:pt>
    <dgm:pt modelId="{61EB5B44-F47B-493B-8081-AC6E9F5C2B28}" type="parTrans" cxnId="{81529775-05A0-493A-BD7A-00EE5E71A8C7}">
      <dgm:prSet/>
      <dgm:spPr/>
      <dgm:t>
        <a:bodyPr/>
        <a:lstStyle/>
        <a:p>
          <a:endParaRPr lang="es-C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459C10-D280-4560-986A-5CF9C78B972A}" type="sibTrans" cxnId="{81529775-05A0-493A-BD7A-00EE5E71A8C7}">
      <dgm:prSet/>
      <dgm:spPr/>
      <dgm:t>
        <a:bodyPr/>
        <a:lstStyle/>
        <a:p>
          <a:endParaRPr lang="es-CO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5130717-71C3-4F27-A570-3E9866EB7A3A}" type="pres">
      <dgm:prSet presAssocID="{FD82E88B-722B-4FB6-B45D-066CD5D6F397}" presName="diagram" presStyleCnt="0">
        <dgm:presLayoutVars>
          <dgm:dir/>
          <dgm:resizeHandles val="exact"/>
        </dgm:presLayoutVars>
      </dgm:prSet>
      <dgm:spPr/>
    </dgm:pt>
    <dgm:pt modelId="{EB942FFC-9FA5-4C32-BF0B-4D1CDB4E696D}" type="pres">
      <dgm:prSet presAssocID="{3A66739F-CF50-417F-841F-FAA57D7245F5}" presName="node" presStyleLbl="node1" presStyleIdx="0" presStyleCnt="6">
        <dgm:presLayoutVars>
          <dgm:bulletEnabled val="1"/>
        </dgm:presLayoutVars>
      </dgm:prSet>
      <dgm:spPr/>
    </dgm:pt>
    <dgm:pt modelId="{73BD32CB-90EA-4354-9CDF-03AEFDA3B0F3}" type="pres">
      <dgm:prSet presAssocID="{F27DE3A8-006E-4226-80D0-0FD9793F0DF3}" presName="sibTrans" presStyleCnt="0"/>
      <dgm:spPr/>
    </dgm:pt>
    <dgm:pt modelId="{F309AA45-8BDA-46F8-9D56-5F03ED25B1B2}" type="pres">
      <dgm:prSet presAssocID="{8C12280F-B497-4DC7-A128-2352905915FE}" presName="node" presStyleLbl="node1" presStyleIdx="1" presStyleCnt="6" custScaleY="123916">
        <dgm:presLayoutVars>
          <dgm:bulletEnabled val="1"/>
        </dgm:presLayoutVars>
      </dgm:prSet>
      <dgm:spPr/>
    </dgm:pt>
    <dgm:pt modelId="{B8662EFE-974F-4C0F-88C4-08F89945F16C}" type="pres">
      <dgm:prSet presAssocID="{5547DAAD-89C0-419B-872C-8EC8DA541DA5}" presName="sibTrans" presStyleCnt="0"/>
      <dgm:spPr/>
    </dgm:pt>
    <dgm:pt modelId="{BCA37521-EBB9-460D-B964-A001A053C0CF}" type="pres">
      <dgm:prSet presAssocID="{7E67F80B-C885-4F5B-9537-805C949EF987}" presName="node" presStyleLbl="node1" presStyleIdx="2" presStyleCnt="6">
        <dgm:presLayoutVars>
          <dgm:bulletEnabled val="1"/>
        </dgm:presLayoutVars>
      </dgm:prSet>
      <dgm:spPr/>
    </dgm:pt>
    <dgm:pt modelId="{E5C1028F-FBA6-4E3E-894C-FAFF4F210073}" type="pres">
      <dgm:prSet presAssocID="{C062FF3F-9471-4638-9999-13EA6EF3C9CA}" presName="sibTrans" presStyleCnt="0"/>
      <dgm:spPr/>
    </dgm:pt>
    <dgm:pt modelId="{8F796324-CA82-47D4-A821-90E3D9C58D31}" type="pres">
      <dgm:prSet presAssocID="{5FEC95AB-793B-4543-94FA-3839B9872FA5}" presName="node" presStyleLbl="node1" presStyleIdx="3" presStyleCnt="6">
        <dgm:presLayoutVars>
          <dgm:bulletEnabled val="1"/>
        </dgm:presLayoutVars>
      </dgm:prSet>
      <dgm:spPr/>
    </dgm:pt>
    <dgm:pt modelId="{FF4BDFFB-577A-4DB2-B773-057370977C90}" type="pres">
      <dgm:prSet presAssocID="{8EDAF109-313D-48D7-A863-0C817CA767BB}" presName="sibTrans" presStyleCnt="0"/>
      <dgm:spPr/>
    </dgm:pt>
    <dgm:pt modelId="{E2090E6F-F82F-49A6-8592-3A4054138834}" type="pres">
      <dgm:prSet presAssocID="{596BB0EF-3A83-45D2-A321-D67F1D5C9D22}" presName="node" presStyleLbl="node1" presStyleIdx="4" presStyleCnt="6" custScaleY="127048">
        <dgm:presLayoutVars>
          <dgm:bulletEnabled val="1"/>
        </dgm:presLayoutVars>
      </dgm:prSet>
      <dgm:spPr/>
    </dgm:pt>
    <dgm:pt modelId="{D46325E0-15D5-4F64-BD06-D095ABABEDD1}" type="pres">
      <dgm:prSet presAssocID="{1A8F6F30-AC48-4534-910E-2E0DC21B70C6}" presName="sibTrans" presStyleCnt="0"/>
      <dgm:spPr/>
    </dgm:pt>
    <dgm:pt modelId="{D494399D-4765-4927-9780-D38474B3553A}" type="pres">
      <dgm:prSet presAssocID="{BC242E45-6225-4D62-ABBD-A699C91573BB}" presName="node" presStyleLbl="node1" presStyleIdx="5" presStyleCnt="6">
        <dgm:presLayoutVars>
          <dgm:bulletEnabled val="1"/>
        </dgm:presLayoutVars>
      </dgm:prSet>
      <dgm:spPr/>
    </dgm:pt>
  </dgm:ptLst>
  <dgm:cxnLst>
    <dgm:cxn modelId="{89962861-AADB-4807-8EBC-013251AF5D24}" type="presOf" srcId="{596BB0EF-3A83-45D2-A321-D67F1D5C9D22}" destId="{E2090E6F-F82F-49A6-8592-3A4054138834}" srcOrd="0" destOrd="0" presId="urn:microsoft.com/office/officeart/2005/8/layout/default"/>
    <dgm:cxn modelId="{80DDAA42-F7D3-45A2-9887-A74197FFC666}" type="presOf" srcId="{7E67F80B-C885-4F5B-9537-805C949EF987}" destId="{BCA37521-EBB9-460D-B964-A001A053C0CF}" srcOrd="0" destOrd="0" presId="urn:microsoft.com/office/officeart/2005/8/layout/default"/>
    <dgm:cxn modelId="{20AC3048-0EE0-469C-B2C6-CB86CBD7AE35}" type="presOf" srcId="{3A66739F-CF50-417F-841F-FAA57D7245F5}" destId="{EB942FFC-9FA5-4C32-BF0B-4D1CDB4E696D}" srcOrd="0" destOrd="0" presId="urn:microsoft.com/office/officeart/2005/8/layout/default"/>
    <dgm:cxn modelId="{3227F569-6CBC-4633-A70A-9FE7E4F69A2B}" srcId="{FD82E88B-722B-4FB6-B45D-066CD5D6F397}" destId="{8C12280F-B497-4DC7-A128-2352905915FE}" srcOrd="1" destOrd="0" parTransId="{3F706CEB-7FB2-4105-B241-466849E28C10}" sibTransId="{5547DAAD-89C0-419B-872C-8EC8DA541DA5}"/>
    <dgm:cxn modelId="{81529775-05A0-493A-BD7A-00EE5E71A8C7}" srcId="{FD82E88B-722B-4FB6-B45D-066CD5D6F397}" destId="{BC242E45-6225-4D62-ABBD-A699C91573BB}" srcOrd="5" destOrd="0" parTransId="{61EB5B44-F47B-493B-8081-AC6E9F5C2B28}" sibTransId="{F0459C10-D280-4560-986A-5CF9C78B972A}"/>
    <dgm:cxn modelId="{51167658-CC74-4E4C-8FEB-0A3534FAE406}" srcId="{FD82E88B-722B-4FB6-B45D-066CD5D6F397}" destId="{7E67F80B-C885-4F5B-9537-805C949EF987}" srcOrd="2" destOrd="0" parTransId="{2E6A8E3F-B212-4E48-8AE0-8B598DC9308B}" sibTransId="{C062FF3F-9471-4638-9999-13EA6EF3C9CA}"/>
    <dgm:cxn modelId="{D4E66490-92CE-46D3-8E8C-9550F305292D}" type="presOf" srcId="{FD82E88B-722B-4FB6-B45D-066CD5D6F397}" destId="{F5130717-71C3-4F27-A570-3E9866EB7A3A}" srcOrd="0" destOrd="0" presId="urn:microsoft.com/office/officeart/2005/8/layout/default"/>
    <dgm:cxn modelId="{33B6939A-174C-434E-86F8-2707682E59E3}" srcId="{FD82E88B-722B-4FB6-B45D-066CD5D6F397}" destId="{5FEC95AB-793B-4543-94FA-3839B9872FA5}" srcOrd="3" destOrd="0" parTransId="{8B8501E9-579A-4575-AC61-010ABE3EA379}" sibTransId="{8EDAF109-313D-48D7-A863-0C817CA767BB}"/>
    <dgm:cxn modelId="{18D213C0-BA23-4A3D-866D-B564CE76A1F2}" type="presOf" srcId="{BC242E45-6225-4D62-ABBD-A699C91573BB}" destId="{D494399D-4765-4927-9780-D38474B3553A}" srcOrd="0" destOrd="0" presId="urn:microsoft.com/office/officeart/2005/8/layout/default"/>
    <dgm:cxn modelId="{F0A729C6-2F75-4F88-91B5-0BC34DB80975}" type="presOf" srcId="{8C12280F-B497-4DC7-A128-2352905915FE}" destId="{F309AA45-8BDA-46F8-9D56-5F03ED25B1B2}" srcOrd="0" destOrd="0" presId="urn:microsoft.com/office/officeart/2005/8/layout/default"/>
    <dgm:cxn modelId="{0C8207CF-8A04-4070-997D-0C24FE1B4BBB}" srcId="{FD82E88B-722B-4FB6-B45D-066CD5D6F397}" destId="{596BB0EF-3A83-45D2-A321-D67F1D5C9D22}" srcOrd="4" destOrd="0" parTransId="{D5409AFE-2F47-4F0A-871D-5A307420A663}" sibTransId="{1A8F6F30-AC48-4534-910E-2E0DC21B70C6}"/>
    <dgm:cxn modelId="{36788BDF-669B-4F63-87E2-9B91291D9747}" srcId="{FD82E88B-722B-4FB6-B45D-066CD5D6F397}" destId="{3A66739F-CF50-417F-841F-FAA57D7245F5}" srcOrd="0" destOrd="0" parTransId="{344A2F99-54DD-4E62-8C6B-8325DEC9C29C}" sibTransId="{F27DE3A8-006E-4226-80D0-0FD9793F0DF3}"/>
    <dgm:cxn modelId="{38AC52EF-1DD8-42F7-A052-A53D43B61EAE}" type="presOf" srcId="{5FEC95AB-793B-4543-94FA-3839B9872FA5}" destId="{8F796324-CA82-47D4-A821-90E3D9C58D31}" srcOrd="0" destOrd="0" presId="urn:microsoft.com/office/officeart/2005/8/layout/default"/>
    <dgm:cxn modelId="{C434D5B7-5A3C-445F-BEBC-1905886B2DDB}" type="presParOf" srcId="{F5130717-71C3-4F27-A570-3E9866EB7A3A}" destId="{EB942FFC-9FA5-4C32-BF0B-4D1CDB4E696D}" srcOrd="0" destOrd="0" presId="urn:microsoft.com/office/officeart/2005/8/layout/default"/>
    <dgm:cxn modelId="{DC799306-F8B6-4F19-ACDB-120FE24EBC5E}" type="presParOf" srcId="{F5130717-71C3-4F27-A570-3E9866EB7A3A}" destId="{73BD32CB-90EA-4354-9CDF-03AEFDA3B0F3}" srcOrd="1" destOrd="0" presId="urn:microsoft.com/office/officeart/2005/8/layout/default"/>
    <dgm:cxn modelId="{64ADADFC-9AFD-4005-99B0-85130CA66C6B}" type="presParOf" srcId="{F5130717-71C3-4F27-A570-3E9866EB7A3A}" destId="{F309AA45-8BDA-46F8-9D56-5F03ED25B1B2}" srcOrd="2" destOrd="0" presId="urn:microsoft.com/office/officeart/2005/8/layout/default"/>
    <dgm:cxn modelId="{C7F6C99F-7F17-47A9-A6CD-4A3720692BF9}" type="presParOf" srcId="{F5130717-71C3-4F27-A570-3E9866EB7A3A}" destId="{B8662EFE-974F-4C0F-88C4-08F89945F16C}" srcOrd="3" destOrd="0" presId="urn:microsoft.com/office/officeart/2005/8/layout/default"/>
    <dgm:cxn modelId="{81EDD419-48B8-4E37-A0BF-9BADA5C9C228}" type="presParOf" srcId="{F5130717-71C3-4F27-A570-3E9866EB7A3A}" destId="{BCA37521-EBB9-460D-B964-A001A053C0CF}" srcOrd="4" destOrd="0" presId="urn:microsoft.com/office/officeart/2005/8/layout/default"/>
    <dgm:cxn modelId="{F1246941-F3B2-44AB-AD91-7AA14C9BC2FB}" type="presParOf" srcId="{F5130717-71C3-4F27-A570-3E9866EB7A3A}" destId="{E5C1028F-FBA6-4E3E-894C-FAFF4F210073}" srcOrd="5" destOrd="0" presId="urn:microsoft.com/office/officeart/2005/8/layout/default"/>
    <dgm:cxn modelId="{5CD8AF5D-D0AF-4CA6-A7BD-36B8161054B2}" type="presParOf" srcId="{F5130717-71C3-4F27-A570-3E9866EB7A3A}" destId="{8F796324-CA82-47D4-A821-90E3D9C58D31}" srcOrd="6" destOrd="0" presId="urn:microsoft.com/office/officeart/2005/8/layout/default"/>
    <dgm:cxn modelId="{EEDCB2AB-EA43-430D-9F21-29D597F2D1BE}" type="presParOf" srcId="{F5130717-71C3-4F27-A570-3E9866EB7A3A}" destId="{FF4BDFFB-577A-4DB2-B773-057370977C90}" srcOrd="7" destOrd="0" presId="urn:microsoft.com/office/officeart/2005/8/layout/default"/>
    <dgm:cxn modelId="{18A00FC8-A63F-49D5-8B59-11BCDEDEE5CE}" type="presParOf" srcId="{F5130717-71C3-4F27-A570-3E9866EB7A3A}" destId="{E2090E6F-F82F-49A6-8592-3A4054138834}" srcOrd="8" destOrd="0" presId="urn:microsoft.com/office/officeart/2005/8/layout/default"/>
    <dgm:cxn modelId="{92958E40-972F-4638-8FCF-054B9A4DF525}" type="presParOf" srcId="{F5130717-71C3-4F27-A570-3E9866EB7A3A}" destId="{D46325E0-15D5-4F64-BD06-D095ABABEDD1}" srcOrd="9" destOrd="0" presId="urn:microsoft.com/office/officeart/2005/8/layout/default"/>
    <dgm:cxn modelId="{2D9B44E2-4061-4018-814E-35A090015497}" type="presParOf" srcId="{F5130717-71C3-4F27-A570-3E9866EB7A3A}" destId="{D494399D-4765-4927-9780-D38474B355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42FFC-9FA5-4C32-BF0B-4D1CDB4E696D}">
      <dsp:nvSpPr>
        <dsp:cNvPr id="0" name=""/>
        <dsp:cNvSpPr/>
      </dsp:nvSpPr>
      <dsp:spPr>
        <a:xfrm>
          <a:off x="0" y="539785"/>
          <a:ext cx="2515691" cy="1509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 ser necesaria la evacuación </a:t>
          </a:r>
          <a:r>
            <a:rPr lang="es-CO" sz="1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del recinto, </a:t>
          </a:r>
          <a:r>
            <a:rPr lang="es-CO" sz="2400" b="1" kern="120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seguir las indicaciones</a:t>
          </a:r>
          <a:r>
            <a:rPr lang="es-CO" sz="2400" b="1" kern="120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/>
            </a:rPr>
            <a:t> </a:t>
          </a:r>
          <a:r>
            <a:rPr lang="es-CO" sz="19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/>
            </a:rPr>
            <a:t>del referente.</a:t>
          </a:r>
          <a:endParaRPr lang="es-CO" sz="19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539785"/>
        <a:ext cx="2515691" cy="1509414"/>
      </dsp:txXfrm>
    </dsp:sp>
    <dsp:sp modelId="{F309AA45-8BDA-46F8-9D56-5F03ED25B1B2}">
      <dsp:nvSpPr>
        <dsp:cNvPr id="0" name=""/>
        <dsp:cNvSpPr/>
      </dsp:nvSpPr>
      <dsp:spPr>
        <a:xfrm>
          <a:off x="2767260" y="359289"/>
          <a:ext cx="2515691" cy="1870406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Usar adecuadamente </a:t>
          </a:r>
          <a:r>
            <a:rPr lang="es-CO" sz="2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auditorios, baños, cafetería y demás instalaciones.</a:t>
          </a:r>
          <a:endParaRPr lang="en-US" sz="2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767260" y="359289"/>
        <a:ext cx="2515691" cy="1870406"/>
      </dsp:txXfrm>
    </dsp:sp>
    <dsp:sp modelId="{BCA37521-EBB9-460D-B964-A001A053C0CF}">
      <dsp:nvSpPr>
        <dsp:cNvPr id="0" name=""/>
        <dsp:cNvSpPr/>
      </dsp:nvSpPr>
      <dsp:spPr>
        <a:xfrm>
          <a:off x="5534521" y="539785"/>
          <a:ext cx="2515691" cy="1509414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 consumo de alimentos o bebidas dentro del auditorio, y durante las practicas, </a:t>
          </a:r>
          <a:r>
            <a:rPr lang="es-CO" sz="2400" b="1" kern="120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está prohibido.</a:t>
          </a:r>
          <a:endParaRPr lang="en-US" sz="1900" b="1" kern="1200" cap="none" spc="0" dirty="0">
            <a:ln w="0"/>
            <a:solidFill>
              <a:srgbClr val="FFC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534521" y="539785"/>
        <a:ext cx="2515691" cy="1509414"/>
      </dsp:txXfrm>
    </dsp:sp>
    <dsp:sp modelId="{8F796324-CA82-47D4-A821-90E3D9C58D31}">
      <dsp:nvSpPr>
        <dsp:cNvPr id="0" name=""/>
        <dsp:cNvSpPr/>
      </dsp:nvSpPr>
      <dsp:spPr>
        <a:xfrm>
          <a:off x="0" y="2685398"/>
          <a:ext cx="2515691" cy="1509414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Respetar y cumplir los </a:t>
          </a:r>
          <a:r>
            <a:rPr lang="es-CO" sz="2300" b="1" u="sng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tiempos</a:t>
          </a:r>
          <a:r>
            <a:rPr lang="es-CO" sz="23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de clases y de descanso.</a:t>
          </a:r>
          <a:endParaRPr lang="en-US" sz="2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2685398"/>
        <a:ext cx="2515691" cy="1509414"/>
      </dsp:txXfrm>
    </dsp:sp>
    <dsp:sp modelId="{E2090E6F-F82F-49A6-8592-3A4054138834}">
      <dsp:nvSpPr>
        <dsp:cNvPr id="0" name=""/>
        <dsp:cNvSpPr/>
      </dsp:nvSpPr>
      <dsp:spPr>
        <a:xfrm>
          <a:off x="2767260" y="2481265"/>
          <a:ext cx="2515691" cy="1917681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El curso es 100% presencial,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debe asistir a todas las conferencias, y aprobar el taller práctico.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767260" y="2481265"/>
        <a:ext cx="2515691" cy="1917681"/>
      </dsp:txXfrm>
    </dsp:sp>
    <dsp:sp modelId="{D494399D-4765-4927-9780-D38474B3553A}">
      <dsp:nvSpPr>
        <dsp:cNvPr id="0" name=""/>
        <dsp:cNvSpPr/>
      </dsp:nvSpPr>
      <dsp:spPr>
        <a:xfrm>
          <a:off x="5534521" y="2685398"/>
          <a:ext cx="2515691" cy="150941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/>
            </a:rPr>
            <a:t>El </a:t>
          </a:r>
          <a:r>
            <a:rPr lang="es-CO" sz="2300" b="1" u="sng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/>
            </a:rPr>
            <a:t>celular debe estar </a:t>
          </a:r>
          <a:r>
            <a:rPr lang="es-CO" sz="23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/>
            </a:rPr>
            <a:t>en modo avión, vibración o apagado.</a:t>
          </a:r>
        </a:p>
      </dsp:txBody>
      <dsp:txXfrm>
        <a:off x="5534521" y="2685398"/>
        <a:ext cx="2515691" cy="1509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noProof="0"/>
              <a:t>Haga clic para modificar el estilo de texto del patrón</a:t>
            </a:r>
          </a:p>
          <a:p>
            <a:pPr lvl="1"/>
            <a:r>
              <a:rPr lang="es-CO" noProof="0"/>
              <a:t>Segundo nivel</a:t>
            </a:r>
          </a:p>
          <a:p>
            <a:pPr lvl="2"/>
            <a:r>
              <a:rPr lang="es-CO" noProof="0"/>
              <a:t>Tercer nivel</a:t>
            </a:r>
          </a:p>
          <a:p>
            <a:pPr lvl="3"/>
            <a:r>
              <a:rPr lang="es-CO" noProof="0"/>
              <a:t>Cuarto nivel</a:t>
            </a:r>
          </a:p>
          <a:p>
            <a:pPr lvl="4"/>
            <a:r>
              <a:rPr lang="es-CO" noProof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419C0DA-2831-4712-9E47-44DD89F8782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48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19C0DA-2831-4712-9E47-44DD89F87824}" type="slidenum">
              <a:rPr lang="es-CO" smtClean="0"/>
              <a:pPr>
                <a:defRPr/>
              </a:pPr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620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56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2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6187"/>
            <a:ext cx="1971675" cy="581024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6187"/>
            <a:ext cx="5762625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54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56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908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956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48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1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513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24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203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908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81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236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6187"/>
            <a:ext cx="1971675" cy="581024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6187"/>
            <a:ext cx="5762625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543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562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9086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9560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482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12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513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24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9560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2036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810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23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6187"/>
            <a:ext cx="1971675" cy="581024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6187"/>
            <a:ext cx="5762625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543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0206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025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4082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6019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6478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885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6685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482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3235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1152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8145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3746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730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243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1759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7010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92503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786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12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7406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0377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5927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3429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02639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321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51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24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20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25/04/2023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81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" y="0"/>
            <a:ext cx="9141968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-10274" y="-27398"/>
            <a:ext cx="9236467" cy="7027524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 userDrawn="1"/>
        </p:nvSpPr>
        <p:spPr>
          <a:xfrm>
            <a:off x="7253958" y="2137083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ED8E0A-F644-4779-9B27-A6976548CD5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33763" y="6342180"/>
            <a:ext cx="1352280" cy="39776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 userDrawn="1"/>
        </p:nvSpPr>
        <p:spPr>
          <a:xfrm rot="10800000">
            <a:off x="-10275" y="-27399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9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" y="0"/>
            <a:ext cx="9141968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-10274" y="-27398"/>
            <a:ext cx="9236467" cy="7027524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 userDrawn="1"/>
        </p:nvSpPr>
        <p:spPr>
          <a:xfrm>
            <a:off x="7253958" y="2137083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ED8E0A-F644-4779-9B27-A6976548CD5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33763" y="6342180"/>
            <a:ext cx="1352280" cy="39776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 userDrawn="1"/>
        </p:nvSpPr>
        <p:spPr>
          <a:xfrm rot="10800000">
            <a:off x="-10275" y="-27399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9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" y="0"/>
            <a:ext cx="9141968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-10274" y="-27398"/>
            <a:ext cx="9236467" cy="7027524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 userDrawn="1"/>
        </p:nvSpPr>
        <p:spPr>
          <a:xfrm>
            <a:off x="7253958" y="2137083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ED8E0A-F644-4779-9B27-A6976548CD5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33763" y="6342180"/>
            <a:ext cx="1352280" cy="39776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 userDrawn="1"/>
        </p:nvSpPr>
        <p:spPr>
          <a:xfrm rot="10800000">
            <a:off x="-10275" y="-27399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9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F7354C-D13F-4BE0-8C3B-A75E35AE80F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" y="0"/>
            <a:ext cx="9141968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23AE017-AA24-4ECA-8E27-AD2F8581D2D8}"/>
              </a:ext>
            </a:extLst>
          </p:cNvPr>
          <p:cNvSpPr/>
          <p:nvPr userDrawn="1"/>
        </p:nvSpPr>
        <p:spPr>
          <a:xfrm>
            <a:off x="-10274" y="-27398"/>
            <a:ext cx="9236467" cy="7027524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99C56BD-6FB7-45EE-AE10-6F369ABF3E05}"/>
              </a:ext>
            </a:extLst>
          </p:cNvPr>
          <p:cNvSpPr/>
          <p:nvPr userDrawn="1"/>
        </p:nvSpPr>
        <p:spPr>
          <a:xfrm>
            <a:off x="7253958" y="2137083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00523D-CCA5-49E4-AFA1-B7227D1E8C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33763" y="6342180"/>
            <a:ext cx="1352280" cy="39776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1446591-177B-4DC5-9B71-4CFB7FDCDF07}"/>
              </a:ext>
            </a:extLst>
          </p:cNvPr>
          <p:cNvSpPr/>
          <p:nvPr userDrawn="1"/>
        </p:nvSpPr>
        <p:spPr>
          <a:xfrm rot="10800000">
            <a:off x="-10275" y="-27399"/>
            <a:ext cx="1972234" cy="4852896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476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 userDrawn="1"/>
        </p:nvSpPr>
        <p:spPr>
          <a:xfrm>
            <a:off x="8102958" y="4194488"/>
            <a:ext cx="1041042" cy="2663512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 userDrawn="1"/>
        </p:nvSpPr>
        <p:spPr>
          <a:xfrm rot="10800000">
            <a:off x="-10275" y="-27398"/>
            <a:ext cx="524625" cy="1991665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174ED-CA50-4967-BC7F-46A8A4920D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89950" y="5875707"/>
            <a:ext cx="552776" cy="8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15747" b="-1"/>
          <a:stretch/>
        </p:blipFill>
        <p:spPr>
          <a:xfrm>
            <a:off x="20" y="1281"/>
            <a:ext cx="9232774" cy="70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9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00BC1-C0DC-453E-9920-CEA76FBD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19" y="749188"/>
            <a:ext cx="6704838" cy="741298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145768"/>
                </a:solidFill>
                <a:latin typeface="Arial" panose="020B0604020202020204" pitchFamily="34" charset="0"/>
              </a:rPr>
              <a:t>Ley 599 de 2000</a:t>
            </a:r>
            <a:endParaRPr lang="es-CO" sz="3600" dirty="0">
              <a:solidFill>
                <a:srgbClr val="145768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E3110D-1024-4BEC-9962-A14FEB461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324" y="1643934"/>
            <a:ext cx="8531351" cy="1984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s-CO" sz="2400" b="1" dirty="0">
                <a:solidFill>
                  <a:srgbClr val="002060"/>
                </a:solidFill>
                <a:latin typeface="Arial"/>
                <a:cs typeface="Arial"/>
              </a:rPr>
              <a:t>Título I</a:t>
            </a:r>
            <a:br>
              <a:rPr lang="es-CO" sz="2400" b="1" dirty="0">
                <a:latin typeface="Arial" panose="020B0604020202020204" pitchFamily="34" charset="0"/>
              </a:rPr>
            </a:br>
            <a:r>
              <a:rPr lang="es-CO" sz="2400" b="1" dirty="0">
                <a:solidFill>
                  <a:srgbClr val="0070C0"/>
                </a:solidFill>
                <a:latin typeface="Arial"/>
                <a:cs typeface="Arial"/>
              </a:rPr>
              <a:t>Delitos contra la vida y la integridad personal</a:t>
            </a:r>
            <a:endParaRPr lang="es-CO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CO" sz="2400" b="1" dirty="0">
                <a:solidFill>
                  <a:srgbClr val="002060"/>
                </a:solidFill>
                <a:latin typeface="Arial"/>
                <a:cs typeface="Arial"/>
              </a:rPr>
              <a:t>Capitulo VII</a:t>
            </a:r>
            <a:br>
              <a:rPr lang="es-CO" sz="2400" dirty="0">
                <a:latin typeface="Arial" panose="020B0604020202020204" pitchFamily="34" charset="0"/>
              </a:rPr>
            </a:br>
            <a:r>
              <a:rPr lang="es-CO" sz="2400" b="1" dirty="0">
                <a:solidFill>
                  <a:srgbClr val="0070C0"/>
                </a:solidFill>
                <a:latin typeface="Arial"/>
                <a:cs typeface="Arial"/>
              </a:rPr>
              <a:t>De la omisión de socorro</a:t>
            </a:r>
            <a:endParaRPr lang="es-CO" sz="2400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s-CO" sz="2400" dirty="0">
              <a:solidFill>
                <a:srgbClr val="0070C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DA2CC2-081C-4E1E-ABEB-C1C873AC2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892" y="3778425"/>
            <a:ext cx="3998484" cy="2643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b="1" dirty="0">
                <a:solidFill>
                  <a:srgbClr val="145768"/>
                </a:solidFill>
                <a:latin typeface="Arial" panose="020B0604020202020204" pitchFamily="34" charset="0"/>
              </a:rPr>
              <a:t>Artículo 131</a:t>
            </a:r>
            <a:r>
              <a:rPr lang="es-CO" sz="2000" dirty="0">
                <a:solidFill>
                  <a:srgbClr val="145768"/>
                </a:solidFill>
                <a:latin typeface="Arial" panose="020B0604020202020204" pitchFamily="34" charset="0"/>
              </a:rPr>
              <a:t>. </a:t>
            </a:r>
            <a:r>
              <a:rPr lang="es-CO" sz="2000" b="1" dirty="0">
                <a:solidFill>
                  <a:srgbClr val="145768"/>
                </a:solidFill>
                <a:latin typeface="Arial" panose="020B0604020202020204" pitchFamily="34" charset="0"/>
              </a:rPr>
              <a:t>Omisión de socorro.  </a:t>
            </a:r>
            <a:r>
              <a:rPr lang="es-CO" sz="2000" dirty="0">
                <a:solidFill>
                  <a:srgbClr val="145768"/>
                </a:solidFill>
                <a:latin typeface="Arial" panose="020B0604020202020204" pitchFamily="34" charset="0"/>
              </a:rPr>
              <a:t>El que omitiere, sin justa causa, auxiliar a una persona cuya vida o salud se encontrare en grave peligro, incurrirá en prisión de treinta y dos (32) a setenta y dos (72) meses.</a:t>
            </a:r>
            <a:endParaRPr lang="es-CO" sz="2000" dirty="0">
              <a:solidFill>
                <a:srgbClr val="14576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omision de socorro">
            <a:extLst>
              <a:ext uri="{FF2B5EF4-FFF2-40B4-BE49-F238E27FC236}">
                <a16:creationId xmlns:a16="http://schemas.microsoft.com/office/drawing/2014/main" id="{7E5381E4-80AE-4D20-B713-8E4C7D207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3" r="26680"/>
          <a:stretch/>
        </p:blipFill>
        <p:spPr bwMode="auto">
          <a:xfrm>
            <a:off x="1120219" y="3712751"/>
            <a:ext cx="2889770" cy="239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1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46E8C-97FB-3EF0-9571-EABE7CF5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27515"/>
            <a:ext cx="7886700" cy="4349749"/>
          </a:xfrm>
        </p:spPr>
        <p:txBody>
          <a:bodyPr/>
          <a:lstStyle/>
          <a:p>
            <a:pPr algn="just"/>
            <a:r>
              <a:rPr lang="es-CO" dirty="0"/>
              <a:t>La capacitación es gratuita, abierta a todo público y está a cargo de expertos de la Secretaría Distrital   de Salud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EC2B96-A626-52FB-E8D8-E04631A67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8366" b="5543"/>
          <a:stretch/>
        </p:blipFill>
        <p:spPr>
          <a:xfrm>
            <a:off x="1097279" y="2579158"/>
            <a:ext cx="6949441" cy="36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233488" y="725069"/>
            <a:ext cx="6858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350" dirty="0"/>
          </a:p>
        </p:txBody>
      </p:sp>
      <p:sp>
        <p:nvSpPr>
          <p:cNvPr id="5" name="4 Título"/>
          <p:cNvSpPr txBox="1">
            <a:spLocks/>
          </p:cNvSpPr>
          <p:nvPr/>
        </p:nvSpPr>
        <p:spPr>
          <a:xfrm>
            <a:off x="2556272" y="355490"/>
            <a:ext cx="4212431" cy="55566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s-CO" sz="4000" b="1" dirty="0">
                <a:solidFill>
                  <a:srgbClr val="145768"/>
                </a:solidFill>
                <a:ea typeface="+mj-ea"/>
                <a:cs typeface="Arial" panose="020B0604020202020204" pitchFamily="34" charset="0"/>
              </a:rPr>
              <a:t>Programa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D99EB04-F26D-4903-BF9C-76A67E1B2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43828"/>
              </p:ext>
            </p:extLst>
          </p:nvPr>
        </p:nvGraphicFramePr>
        <p:xfrm>
          <a:off x="1341539" y="1394730"/>
          <a:ext cx="6460922" cy="5006462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6460922">
                  <a:extLst>
                    <a:ext uri="{9D8B030D-6E8A-4147-A177-3AD203B41FA5}">
                      <a16:colId xmlns:a16="http://schemas.microsoft.com/office/drawing/2014/main" val="3127575202"/>
                    </a:ext>
                  </a:extLst>
                </a:gridCol>
              </a:tblGrid>
              <a:tr h="417991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2400" dirty="0">
                          <a:solidFill>
                            <a:schemeClr val="bg1"/>
                          </a:solidFill>
                          <a:effectLst/>
                        </a:rPr>
                        <a:t>Descripción​​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3554514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marL="800100" lvl="1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effectLst/>
                        </a:rPr>
                        <a:t>Ingreso e inscripciones.​​</a:t>
                      </a:r>
                      <a:endParaRPr lang="es-ES" sz="200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379955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marL="800100" lvl="1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effectLst/>
                        </a:rPr>
                        <a:t>Introducción del Curso.​​</a:t>
                      </a:r>
                      <a:endParaRPr lang="es-ES" sz="200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573145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marL="800100" lvl="1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effectLst/>
                        </a:rPr>
                        <a:t>Sistema de Emergencias Médicas SEM.​​</a:t>
                      </a:r>
                      <a:endParaRPr lang="es-ES" sz="200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71740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marL="800100" lvl="1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 Mental.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66124"/>
                  </a:ext>
                </a:extLst>
              </a:tr>
              <a:tr h="577441">
                <a:tc>
                  <a:txBody>
                    <a:bodyPr/>
                    <a:lstStyle/>
                    <a:p>
                      <a:pPr marL="800100" lvl="1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effectLst/>
                        </a:rPr>
                        <a:t>Acciones básicas para el manejo inicial de persona inconsciente, fiebre y convulsiones.​</a:t>
                      </a:r>
                      <a:endParaRPr lang="es-ES" sz="200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15444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2000" b="1" dirty="0">
                          <a:effectLst/>
                        </a:rPr>
                        <a:t>Descanso​​</a:t>
                      </a:r>
                      <a:endParaRPr lang="es-ES" sz="2000" b="1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4025943"/>
                  </a:ext>
                </a:extLst>
              </a:tr>
              <a:tr h="577997">
                <a:tc>
                  <a:txBody>
                    <a:bodyPr/>
                    <a:lstStyle/>
                    <a:p>
                      <a:pPr marL="800100" lvl="1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effectLst/>
                        </a:rPr>
                        <a:t>Acciones básicas asociadas a la atención de hemorragias-fracturas y quemaduras.</a:t>
                      </a:r>
                      <a:endParaRPr lang="es-ES" sz="200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05598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marL="800100" lvl="1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effectLst/>
                        </a:rPr>
                        <a:t>Ataque Cerebrovascular ACV.​​</a:t>
                      </a:r>
                      <a:endParaRPr lang="es-ES" sz="200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07890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marL="800100" lvl="1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effectLst/>
                        </a:rPr>
                        <a:t>Infarto Agudo de Miocardio​.</a:t>
                      </a:r>
                      <a:endParaRPr lang="es-ES" sz="200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54828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pPr marL="800100" lvl="1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effectLst/>
                        </a:rPr>
                        <a:t>Reanimación Cardio Pulmonar RCP-OVACE​.</a:t>
                      </a:r>
                      <a:endParaRPr lang="es-ES" sz="200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53942"/>
                  </a:ext>
                </a:extLst>
              </a:tr>
              <a:tr h="353430">
                <a:tc>
                  <a:txBody>
                    <a:bodyPr/>
                    <a:lstStyle/>
                    <a:p>
                      <a:pPr marL="0" lvl="0" indent="0" algn="ctr" fontAlgn="base">
                        <a:buFontTx/>
                        <a:buNone/>
                      </a:pPr>
                      <a:r>
                        <a:rPr lang="es-E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Almuerzo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503191"/>
                  </a:ext>
                </a:extLst>
              </a:tr>
              <a:tr h="577441">
                <a:tc>
                  <a:txBody>
                    <a:bodyPr/>
                    <a:lstStyle/>
                    <a:p>
                      <a:pPr marL="800100" lvl="1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>
                          <a:effectLst/>
                        </a:rPr>
                        <a:t>Taller Practico</a:t>
                      </a:r>
                      <a:endParaRPr lang="es-ES" sz="200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8182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3 Marcador de contenido">
            <a:extLst>
              <a:ext uri="{FF2B5EF4-FFF2-40B4-BE49-F238E27FC236}">
                <a16:creationId xmlns:a16="http://schemas.microsoft.com/office/drawing/2014/main" id="{B48C5115-E530-4EB2-A7BE-D4C3A0BAAD8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27833206"/>
              </p:ext>
            </p:extLst>
          </p:nvPr>
        </p:nvGraphicFramePr>
        <p:xfrm>
          <a:off x="546890" y="1505019"/>
          <a:ext cx="8050213" cy="475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4 Título">
            <a:extLst>
              <a:ext uri="{FF2B5EF4-FFF2-40B4-BE49-F238E27FC236}">
                <a16:creationId xmlns:a16="http://schemas.microsoft.com/office/drawing/2014/main" id="{D921C6C8-DA6E-4205-9E57-5FAED34BC061}"/>
              </a:ext>
            </a:extLst>
          </p:cNvPr>
          <p:cNvSpPr txBox="1">
            <a:spLocks/>
          </p:cNvSpPr>
          <p:nvPr/>
        </p:nvSpPr>
        <p:spPr>
          <a:xfrm>
            <a:off x="366823" y="1001366"/>
            <a:ext cx="8410353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CO" altLang="es-CO" sz="4000" b="1" dirty="0">
                <a:solidFill>
                  <a:srgbClr val="145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39905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1233488" y="725069"/>
            <a:ext cx="6858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3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7EC29C-E95B-4783-AEE8-0F8159BADF0C}"/>
              </a:ext>
            </a:extLst>
          </p:cNvPr>
          <p:cNvSpPr txBox="1"/>
          <p:nvPr/>
        </p:nvSpPr>
        <p:spPr>
          <a:xfrm>
            <a:off x="4724569" y="5431620"/>
            <a:ext cx="37751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dirty="0">
                <a:solidFill>
                  <a:srgbClr val="0070C0"/>
                </a:solidFill>
                <a:latin typeface="Arial"/>
                <a:cs typeface="Arial"/>
              </a:rPr>
              <a:t>www.saludcapital.gov.co</a:t>
            </a:r>
            <a:endParaRPr lang="es-ES" sz="2400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7" name="Imagen 7" descr="Imagen que contiene persona, exterior, edificio, hombre&#10;&#10;Descripción generada automáticamente">
            <a:extLst>
              <a:ext uri="{FF2B5EF4-FFF2-40B4-BE49-F238E27FC236}">
                <a16:creationId xmlns:a16="http://schemas.microsoft.com/office/drawing/2014/main" id="{0158D99E-E9C9-4D83-AEF3-32359FB1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14" y="1025151"/>
            <a:ext cx="3769786" cy="48681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5F941F-CABF-4380-8BDE-AEF8AE1F4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9" t="6246" r="25340" b="5512"/>
          <a:stretch/>
        </p:blipFill>
        <p:spPr>
          <a:xfrm>
            <a:off x="4882542" y="1844175"/>
            <a:ext cx="3459244" cy="34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6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1457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/>
        </p:nvSpPr>
        <p:spPr>
          <a:xfrm>
            <a:off x="7171765" y="3218328"/>
            <a:ext cx="1972234" cy="3639672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F2B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47648E-3AC9-499E-AD38-DFEC1D543A0C}"/>
              </a:ext>
            </a:extLst>
          </p:cNvPr>
          <p:cNvSpPr/>
          <p:nvPr/>
        </p:nvSpPr>
        <p:spPr>
          <a:xfrm>
            <a:off x="874513" y="2043311"/>
            <a:ext cx="7394973" cy="144655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s-ES" sz="88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</a:rPr>
              <a:t>Continuemos</a:t>
            </a:r>
            <a:endParaRPr lang="es-ES" sz="8800" b="1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95D2B2-3D7A-4040-8091-653F64B26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126" y="4282217"/>
            <a:ext cx="4267748" cy="94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120651" y="-126290"/>
            <a:ext cx="184731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s-ES" sz="1351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145892" y="627195"/>
            <a:ext cx="7093515" cy="22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O" sz="2400" b="1" dirty="0">
                <a:solidFill>
                  <a:srgbClr val="0070C0"/>
                </a:solidFill>
              </a:rPr>
              <a:t>Secretaria Distrital de Salud </a:t>
            </a:r>
          </a:p>
          <a:p>
            <a:pPr algn="ctr"/>
            <a:r>
              <a:rPr lang="es-CO" sz="2400" b="1" dirty="0">
                <a:solidFill>
                  <a:srgbClr val="0070C0"/>
                </a:solidFill>
              </a:rPr>
              <a:t>Dirección de Urgencias y Emergencias en Salud</a:t>
            </a:r>
            <a:endParaRPr lang="es-CO" sz="2400" dirty="0">
              <a:solidFill>
                <a:srgbClr val="0070C0"/>
              </a:solidFill>
            </a:endParaRPr>
          </a:p>
          <a:p>
            <a:pPr algn="ctr"/>
            <a:endParaRPr lang="es-CO" sz="2400" b="1" dirty="0">
              <a:solidFill>
                <a:srgbClr val="0070C0"/>
              </a:solidFill>
            </a:endParaRPr>
          </a:p>
          <a:p>
            <a:pPr algn="ctr"/>
            <a:r>
              <a:rPr lang="es-CO" sz="2400" b="1" dirty="0">
                <a:solidFill>
                  <a:srgbClr val="0070C0"/>
                </a:solidFill>
              </a:rPr>
              <a:t>Subdirección de Gestión de Riesgo en Emergencias y Desastres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0465" y="3205001"/>
            <a:ext cx="788436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CO" sz="4000" b="1">
                <a:solidFill>
                  <a:srgbClr val="145768"/>
                </a:solidFill>
                <a:latin typeface="Arial Narrow"/>
                <a:cs typeface="Arial"/>
              </a:rPr>
              <a:t>Curso Primer Respondiente</a:t>
            </a:r>
            <a:endParaRPr lang="es-CO" sz="3200" b="1">
              <a:solidFill>
                <a:srgbClr val="145768"/>
              </a:solidFill>
              <a:latin typeface="Arial Narrow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7962" y="4365215"/>
            <a:ext cx="798807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s-CO" sz="3733" b="1" dirty="0">
              <a:solidFill>
                <a:srgbClr val="4C3F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5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4DD611-804A-48A7-BA58-3C263650C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5" t="9741" r="23786" b="6203"/>
          <a:stretch/>
        </p:blipFill>
        <p:spPr>
          <a:xfrm>
            <a:off x="1134220" y="1"/>
            <a:ext cx="6875559" cy="677752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DCA0851-6747-4738-93F9-BFDE26E159CF}"/>
              </a:ext>
            </a:extLst>
          </p:cNvPr>
          <p:cNvSpPr/>
          <p:nvPr/>
        </p:nvSpPr>
        <p:spPr>
          <a:xfrm>
            <a:off x="1134219" y="1822173"/>
            <a:ext cx="6875559" cy="16068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ADE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CO" sz="2400" b="1" dirty="0">
                <a:solidFill>
                  <a:srgbClr val="145768"/>
                </a:solidFill>
                <a:cs typeface="Calibri"/>
              </a:rPr>
              <a:t>Para participar de los procesos de capacitación </a:t>
            </a:r>
            <a:r>
              <a:rPr lang="es-CO" sz="2400" b="1" u="sng" dirty="0">
                <a:solidFill>
                  <a:srgbClr val="0000FF"/>
                </a:solidFill>
                <a:cs typeface="Calibri"/>
              </a:rPr>
              <a:t>TODOS</a:t>
            </a:r>
            <a:r>
              <a:rPr lang="es-CO" sz="2400" b="1" dirty="0">
                <a:solidFill>
                  <a:srgbClr val="145768"/>
                </a:solidFill>
                <a:cs typeface="Calibri"/>
              </a:rPr>
              <a:t> los participantes </a:t>
            </a:r>
            <a:r>
              <a:rPr lang="es-CO" sz="2400" b="1" u="sng" dirty="0">
                <a:solidFill>
                  <a:srgbClr val="0000FF"/>
                </a:solidFill>
                <a:cs typeface="Calibri"/>
              </a:rPr>
              <a:t>DEBEN</a:t>
            </a:r>
            <a:r>
              <a:rPr lang="es-CO" sz="2400" b="1" dirty="0">
                <a:solidFill>
                  <a:srgbClr val="145768"/>
                </a:solidFill>
                <a:cs typeface="Calibri"/>
              </a:rPr>
              <a:t> estar registrados en la Plataforma virtual SIDCRUE.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972E452-0B51-4207-8032-DE35BCFDEC3D}"/>
              </a:ext>
            </a:extLst>
          </p:cNvPr>
          <p:cNvSpPr/>
          <p:nvPr/>
        </p:nvSpPr>
        <p:spPr>
          <a:xfrm>
            <a:off x="1134218" y="3548959"/>
            <a:ext cx="6875559" cy="17049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CO" sz="2400" b="1" dirty="0">
                <a:solidFill>
                  <a:srgbClr val="145768"/>
                </a:solidFill>
                <a:cs typeface="Calibri"/>
              </a:rPr>
              <a:t>Por medio de esta plataforma se realizan los procesos de </a:t>
            </a:r>
            <a:r>
              <a:rPr lang="es-CO" sz="2400" b="1" u="sng" dirty="0">
                <a:solidFill>
                  <a:srgbClr val="145768"/>
                </a:solidFill>
                <a:cs typeface="Calibri"/>
              </a:rPr>
              <a:t>inscripción</a:t>
            </a:r>
            <a:r>
              <a:rPr lang="es-CO" sz="2400" b="1" dirty="0">
                <a:solidFill>
                  <a:srgbClr val="145768"/>
                </a:solidFill>
                <a:cs typeface="Calibri"/>
              </a:rPr>
              <a:t> y </a:t>
            </a:r>
            <a:r>
              <a:rPr lang="es-CO" sz="2400" b="1" u="sng" dirty="0">
                <a:solidFill>
                  <a:srgbClr val="145768"/>
                </a:solidFill>
                <a:cs typeface="Calibri"/>
              </a:rPr>
              <a:t>certificación</a:t>
            </a:r>
            <a:r>
              <a:rPr lang="es-CO" sz="2400" b="1" dirty="0">
                <a:solidFill>
                  <a:srgbClr val="145768"/>
                </a:solidFill>
                <a:cs typeface="Calibri"/>
              </a:rPr>
              <a:t> a las jornadas.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2E198FF-89B7-4C64-9C96-A2E497334731}"/>
              </a:ext>
            </a:extLst>
          </p:cNvPr>
          <p:cNvSpPr/>
          <p:nvPr/>
        </p:nvSpPr>
        <p:spPr>
          <a:xfrm>
            <a:off x="1091468" y="-40239"/>
            <a:ext cx="6988850" cy="6858000"/>
          </a:xfrm>
          <a:prstGeom prst="roundRect">
            <a:avLst>
              <a:gd name="adj" fmla="val 1297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s-CO" sz="4400" b="1" dirty="0">
                <a:solidFill>
                  <a:srgbClr val="145768"/>
                </a:solidFill>
                <a:cs typeface="Calibri"/>
              </a:rPr>
              <a:t>¿Usted ya esta registrado?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528DAE-53C6-4532-BC32-7461C60283C7}"/>
              </a:ext>
            </a:extLst>
          </p:cNvPr>
          <p:cNvSpPr txBox="1"/>
          <p:nvPr/>
        </p:nvSpPr>
        <p:spPr>
          <a:xfrm>
            <a:off x="1592429" y="5092390"/>
            <a:ext cx="5959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145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demás debe llenar y entregar</a:t>
            </a:r>
            <a:br>
              <a:rPr lang="es-CO" sz="1800" b="1" dirty="0">
                <a:solidFill>
                  <a:srgbClr val="1457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800" b="1" dirty="0">
                <a:solidFill>
                  <a:srgbClr val="145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DE INSCRIPCIÓN A CURSOS Y JORNADAS Y CONSENTIMIENTO INFORMADO</a:t>
            </a:r>
            <a:r>
              <a:rPr lang="es-ES" sz="1800" b="1" dirty="0">
                <a:solidFill>
                  <a:srgbClr val="145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27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723239-BC0D-1A9C-A890-8853F90DD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464234"/>
            <a:ext cx="6836898" cy="59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Título"/>
          <p:cNvSpPr>
            <a:spLocks noGrp="1"/>
          </p:cNvSpPr>
          <p:nvPr>
            <p:ph type="ctrTitle" idx="4294967295"/>
          </p:nvPr>
        </p:nvSpPr>
        <p:spPr>
          <a:xfrm>
            <a:off x="384467" y="387825"/>
            <a:ext cx="7738601" cy="5111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CO" sz="2000" b="1" dirty="0">
                <a:solidFill>
                  <a:srgbClr val="145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Entregue: </a:t>
            </a:r>
            <a:br>
              <a:rPr lang="es-CO" sz="2000" b="1" dirty="0">
                <a:solidFill>
                  <a:srgbClr val="1457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b="1" dirty="0">
                <a:solidFill>
                  <a:srgbClr val="145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DE INSCRIPCIÓN A CURSOS Y JORNADAS Y CONSENTIMIENTO INFORMADO</a:t>
            </a:r>
            <a:r>
              <a:rPr lang="es-ES" sz="2000" b="1" dirty="0">
                <a:solidFill>
                  <a:srgbClr val="1457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CO" sz="2000" dirty="0">
              <a:solidFill>
                <a:srgbClr val="1457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68C33D-C176-47A4-9901-105222DA8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3" t="14229" r="26699" b="8274"/>
          <a:stretch/>
        </p:blipFill>
        <p:spPr>
          <a:xfrm>
            <a:off x="481420" y="1429305"/>
            <a:ext cx="3980372" cy="388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8D2694-83AC-49DD-8347-BEA16E07C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16" t="13668" r="26797" b="6030"/>
          <a:stretch/>
        </p:blipFill>
        <p:spPr>
          <a:xfrm>
            <a:off x="4572000" y="2416061"/>
            <a:ext cx="3923930" cy="376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4E5010B-A553-4CD4-A9A7-D634DEE75D2E}"/>
              </a:ext>
            </a:extLst>
          </p:cNvPr>
          <p:cNvSpPr/>
          <p:nvPr/>
        </p:nvSpPr>
        <p:spPr>
          <a:xfrm>
            <a:off x="3284737" y="1829979"/>
            <a:ext cx="4962618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Lea muy bien antes de diligenciar.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Llene todos los espacios antes de entregar.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99A885E-3754-45E0-B984-F30C55C9ED99}"/>
              </a:ext>
            </a:extLst>
          </p:cNvPr>
          <p:cNvSpPr/>
          <p:nvPr/>
        </p:nvSpPr>
        <p:spPr>
          <a:xfrm>
            <a:off x="1350885" y="5504159"/>
            <a:ext cx="496261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Letra: clara y legible.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/>
              <a:t>No se aceptan tachones ni enmendaduras.</a:t>
            </a:r>
          </a:p>
        </p:txBody>
      </p:sp>
    </p:spTree>
    <p:extLst>
      <p:ext uri="{BB962C8B-B14F-4D97-AF65-F5344CB8AC3E}">
        <p14:creationId xmlns:p14="http://schemas.microsoft.com/office/powerpoint/2010/main" val="17818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4C34AF1-A21B-4098-BD8B-46555C22D559}"/>
              </a:ext>
            </a:extLst>
          </p:cNvPr>
          <p:cNvSpPr txBox="1">
            <a:spLocks/>
          </p:cNvSpPr>
          <p:nvPr/>
        </p:nvSpPr>
        <p:spPr>
          <a:xfrm>
            <a:off x="567184" y="2180012"/>
            <a:ext cx="8009632" cy="76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s-CO" sz="2000" b="1" i="1" dirty="0">
                <a:solidFill>
                  <a:srgbClr val="145768"/>
                </a:solidFill>
              </a:rPr>
              <a:t>“</a:t>
            </a:r>
            <a:r>
              <a:rPr lang="es-CO" sz="2000" b="1" i="1" dirty="0">
                <a:solidFill>
                  <a:srgbClr val="0070C0"/>
                </a:solidFill>
              </a:rPr>
              <a:t>El curso que salva vidas</a:t>
            </a:r>
            <a:r>
              <a:rPr lang="es-CO" sz="2000" b="1" i="1" dirty="0">
                <a:solidFill>
                  <a:srgbClr val="145768"/>
                </a:solidFill>
              </a:rPr>
              <a:t>" 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s-CO" sz="2000" b="1" i="1" dirty="0">
                <a:solidFill>
                  <a:srgbClr val="145768"/>
                </a:solidFill>
              </a:rPr>
              <a:t>Desde el año 2001 ha sido liderado por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s-CO" sz="2000" b="1" i="1" dirty="0">
                <a:solidFill>
                  <a:srgbClr val="145768"/>
                </a:solidFill>
              </a:rPr>
              <a:t>la Secretaría Distrital de Salud - SDS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922AAA8-FCEA-4822-910D-1C6F7052BCEB}"/>
              </a:ext>
            </a:extLst>
          </p:cNvPr>
          <p:cNvSpPr txBox="1">
            <a:spLocks/>
          </p:cNvSpPr>
          <p:nvPr/>
        </p:nvSpPr>
        <p:spPr>
          <a:xfrm>
            <a:off x="1406585" y="1348966"/>
            <a:ext cx="7040554" cy="2089891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s-ES" sz="2700" b="1" i="1" kern="0" dirty="0">
              <a:solidFill>
                <a:srgbClr val="002060"/>
              </a:solidFill>
              <a:latin typeface="+mn-lt"/>
              <a:cs typeface="Aparajita" panose="020B0502040204020203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9E302DB-2310-4064-BECF-51F9F3559CB0}"/>
              </a:ext>
            </a:extLst>
          </p:cNvPr>
          <p:cNvSpPr txBox="1"/>
          <p:nvPr/>
        </p:nvSpPr>
        <p:spPr>
          <a:xfrm>
            <a:off x="880225" y="389339"/>
            <a:ext cx="740573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145768"/>
                </a:solidFill>
              </a:rPr>
              <a:t>CURSO</a:t>
            </a:r>
            <a:r>
              <a:rPr lang="en-US" sz="4000" b="1" dirty="0">
                <a:solidFill>
                  <a:srgbClr val="0000FF"/>
                </a:solidFill>
              </a:rPr>
              <a:t> </a:t>
            </a:r>
            <a:endParaRPr lang="es-ES" sz="4000" dirty="0">
              <a:solidFill>
                <a:srgbClr val="0000FF"/>
              </a:solidFill>
              <a:cs typeface="Calibri Light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FF"/>
                </a:solidFill>
              </a:rPr>
              <a:t>PRIMER RESPONDIENTE</a:t>
            </a:r>
            <a:endParaRPr lang="en-US" sz="4000" b="1" dirty="0">
              <a:solidFill>
                <a:srgbClr val="0000FF"/>
              </a:solidFill>
              <a:cs typeface="Calibri Light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FCE72F2B-7CEF-4296-8DF6-96AB2194E2A9}"/>
              </a:ext>
            </a:extLst>
          </p:cNvPr>
          <p:cNvSpPr/>
          <p:nvPr/>
        </p:nvSpPr>
        <p:spPr>
          <a:xfrm>
            <a:off x="781433" y="3512745"/>
            <a:ext cx="7504526" cy="28170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ADE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400" b="1" i="1" dirty="0">
              <a:cs typeface="Calibri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284FB2D-04C7-43E5-AC5D-2E592975DA46}"/>
              </a:ext>
            </a:extLst>
          </p:cNvPr>
          <p:cNvSpPr txBox="1"/>
          <p:nvPr/>
        </p:nvSpPr>
        <p:spPr>
          <a:xfrm>
            <a:off x="1209119" y="3888155"/>
            <a:ext cx="459453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CO" sz="1800" b="1" i="1" dirty="0"/>
              <a:t>Así como otros cursos y jornadas dentro del marco de las urgencias, emergencias y desastres.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s-CO" sz="1800" b="1" i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CO" b="1" i="1" dirty="0"/>
              <a:t>Logrando </a:t>
            </a:r>
            <a:r>
              <a:rPr lang="es-CO" sz="1800" b="1" i="1" dirty="0"/>
              <a:t>capacitar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CO" sz="1800" b="1" i="1" dirty="0"/>
              <a:t>a más de 205.000 personas de la comunidad y 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CO" sz="1800" b="1" i="1" dirty="0"/>
              <a:t>talento humano en salud.</a:t>
            </a:r>
            <a:endParaRPr lang="es-CO" sz="1800" b="1" i="1" dirty="0">
              <a:cs typeface="Calibri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8B431336-80F4-4C4A-9667-90898F62E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12" t="31834" r="33952" b="26742"/>
          <a:stretch/>
        </p:blipFill>
        <p:spPr>
          <a:xfrm>
            <a:off x="5803649" y="3776064"/>
            <a:ext cx="2175184" cy="231090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507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A76A3E1-9C1B-4F8F-B933-E9E11858B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59" y="307377"/>
            <a:ext cx="626387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375"/>
              </a:spcBef>
              <a:buClr>
                <a:srgbClr val="FF0000"/>
              </a:buClr>
            </a:pPr>
            <a:endParaRPr lang="es-CO" sz="6000" b="1" dirty="0">
              <a:solidFill>
                <a:srgbClr val="145768"/>
              </a:solidFill>
              <a:latin typeface="Arial"/>
              <a:cs typeface="Arial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583EFFF3-30B7-448E-BE8F-04DF7E3DFEAB}"/>
              </a:ext>
            </a:extLst>
          </p:cNvPr>
          <p:cNvSpPr txBox="1">
            <a:spLocks/>
          </p:cNvSpPr>
          <p:nvPr/>
        </p:nvSpPr>
        <p:spPr>
          <a:xfrm>
            <a:off x="760411" y="1179468"/>
            <a:ext cx="7623175" cy="1016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CO" altLang="es-CO" sz="2400" kern="0" dirty="0">
                <a:solidFill>
                  <a:srgbClr val="0000FF"/>
                </a:solidFill>
                <a:latin typeface="Arial Narrow" panose="020B0606020202030204" pitchFamily="34" charset="0"/>
                <a:cs typeface="Arial"/>
              </a:rPr>
              <a:t>Cursos desarrollados por la SGRED</a:t>
            </a:r>
            <a:endParaRPr lang="es-CO" altLang="es-CO" sz="2400" dirty="0">
              <a:solidFill>
                <a:srgbClr val="0000FF"/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id="{7EDF053B-92E5-4B77-A05B-C9BB231A4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28034"/>
              </p:ext>
            </p:extLst>
          </p:nvPr>
        </p:nvGraphicFramePr>
        <p:xfrm>
          <a:off x="517311" y="1762727"/>
          <a:ext cx="8120662" cy="244890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685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647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arrow"/>
                        </a:rPr>
                        <a:t>Cursos presenciales</a:t>
                      </a:r>
                      <a:endParaRPr lang="es-CO" sz="2000" dirty="0">
                        <a:latin typeface="Arial Narrow" panose="020B0606020202030204" pitchFamily="34" charset="0"/>
                        <a:cs typeface="Arial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7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Arial Narrow"/>
                        </a:rPr>
                        <a:t>Intensidad horaria</a:t>
                      </a:r>
                      <a:endParaRPr lang="es-CO" sz="1600" dirty="0">
                        <a:latin typeface="Arial Narrow"/>
                        <a:cs typeface="Arial" pitchFamily="34" charset="0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7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arrow"/>
                        </a:rPr>
                        <a:t>Dirigido a</a:t>
                      </a:r>
                      <a:endParaRPr lang="es-CO" sz="2000" dirty="0">
                        <a:latin typeface="Arial Narrow"/>
                        <a:cs typeface="Arial" pitchFamily="34" charset="0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 Narrow"/>
                        </a:rPr>
                        <a:t>Promoción y Prevención.</a:t>
                      </a:r>
                      <a:endParaRPr lang="es-CO" sz="1800" dirty="0">
                        <a:solidFill>
                          <a:srgbClr val="00B0F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 Narrow"/>
                        </a:rPr>
                        <a:t>10 horas.</a:t>
                      </a:r>
                      <a:endParaRPr lang="es-CO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 Narrow"/>
                        </a:rPr>
                        <a:t>Personal salud </a:t>
                      </a:r>
                      <a:endParaRPr lang="es-CO" sz="1800" b="1" dirty="0">
                        <a:latin typeface="Arial Narrow"/>
                        <a:cs typeface="Arial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CO" sz="1800" dirty="0">
                          <a:latin typeface="Arial Narrow"/>
                        </a:rPr>
                        <a:t>Y</a:t>
                      </a:r>
                      <a:endParaRPr lang="es-CO" sz="1800" b="1" dirty="0">
                        <a:latin typeface="Arial Narrow"/>
                        <a:cs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s-CO" sz="1800" dirty="0">
                          <a:latin typeface="Arial Narrow"/>
                        </a:rPr>
                        <a:t>Comunidad.</a:t>
                      </a:r>
                      <a:endParaRPr lang="es-CO" sz="1800" b="1" dirty="0">
                        <a:latin typeface="Arial Narrow"/>
                        <a:cs typeface="Arial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>
                          <a:solidFill>
                            <a:srgbClr val="3127F1"/>
                          </a:solidFill>
                          <a:latin typeface="Arial Narrow"/>
                        </a:rPr>
                        <a:t>Primer Respondiente.</a:t>
                      </a:r>
                      <a:endParaRPr lang="es-CO" sz="1800" b="1" dirty="0">
                        <a:solidFill>
                          <a:srgbClr val="3127F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97018"/>
                  </a:ext>
                </a:extLst>
              </a:tr>
              <a:tr h="36110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800" dirty="0">
                          <a:latin typeface="Arial Narrow"/>
                        </a:rPr>
                        <a:t>Primer Respondiente</a:t>
                      </a:r>
                      <a:r>
                        <a:rPr lang="es-CO" sz="1800" baseline="0" dirty="0">
                          <a:latin typeface="Arial Narrow"/>
                        </a:rPr>
                        <a:t> en Emergencias y  Desastres.</a:t>
                      </a:r>
                      <a:endParaRPr lang="es-CO" sz="1800" dirty="0">
                        <a:solidFill>
                          <a:srgbClr val="00B0F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328861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Arial Narrow"/>
                        </a:rPr>
                        <a:t>Primer Respondiente</a:t>
                      </a:r>
                      <a:r>
                        <a:rPr lang="es-CO" sz="1800" baseline="0" dirty="0">
                          <a:latin typeface="Arial Narrow"/>
                        </a:rPr>
                        <a:t> en Salud Mental.</a:t>
                      </a:r>
                      <a:endParaRPr lang="es-CO" sz="1800" dirty="0">
                        <a:solidFill>
                          <a:srgbClr val="00B0F0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17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11" marB="45711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Soporte Vital Básico y manejo de DEA</a:t>
                      </a:r>
                      <a:r>
                        <a:rPr lang="es-CO" sz="1800" dirty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 Narrow" panose="020B0606020202030204" pitchFamily="34" charset="0"/>
                          <a:cs typeface="Arial" pitchFamily="34" charset="0"/>
                        </a:rPr>
                        <a:t>20 horas</a:t>
                      </a: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CO" sz="2000" b="1" dirty="0">
                        <a:latin typeface="Arial Narrow"/>
                        <a:cs typeface="Arial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96780"/>
                  </a:ext>
                </a:extLst>
              </a:tr>
              <a:tr h="3262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Misión Médica</a:t>
                      </a: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Arial Narrow" panose="020B0606020202030204" pitchFamily="34" charset="0"/>
                          <a:cs typeface="Arial" pitchFamily="34" charset="0"/>
                        </a:rPr>
                        <a:t>20 horas</a:t>
                      </a: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CO" sz="2000" b="1" dirty="0">
                        <a:latin typeface="Arial Narrow"/>
                        <a:cs typeface="Arial"/>
                      </a:endParaRPr>
                    </a:p>
                  </a:txBody>
                  <a:tcPr marL="68587" marR="68587" marT="34283" marB="342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8572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A0516A6-E1E4-4427-BD76-56AA274F9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491000"/>
              </p:ext>
            </p:extLst>
          </p:nvPr>
        </p:nvGraphicFramePr>
        <p:xfrm>
          <a:off x="517311" y="4594918"/>
          <a:ext cx="8120662" cy="1444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6126">
                  <a:extLst>
                    <a:ext uri="{9D8B030D-6E8A-4147-A177-3AD203B41FA5}">
                      <a16:colId xmlns:a16="http://schemas.microsoft.com/office/drawing/2014/main" val="1649266135"/>
                    </a:ext>
                  </a:extLst>
                </a:gridCol>
                <a:gridCol w="2157274">
                  <a:extLst>
                    <a:ext uri="{9D8B030D-6E8A-4147-A177-3AD203B41FA5}">
                      <a16:colId xmlns:a16="http://schemas.microsoft.com/office/drawing/2014/main" val="4293898299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969232951"/>
                    </a:ext>
                  </a:extLst>
                </a:gridCol>
              </a:tblGrid>
              <a:tr h="34731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 Narrow" panose="020B0606020202030204" pitchFamily="34" charset="0"/>
                        </a:rPr>
                        <a:t>Cursos Virtuales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7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 Narrow" panose="020B0606020202030204" pitchFamily="34" charset="0"/>
                        </a:rPr>
                        <a:t>Intensidad   horaria​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7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 Narrow" panose="020B0606020202030204" pitchFamily="34" charset="0"/>
                        </a:rPr>
                        <a:t>Dirigido a​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08045"/>
                  </a:ext>
                </a:extLst>
              </a:tr>
              <a:tr h="31959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Promoción y Prevención.​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Personal salud ​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Y​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Comunidad.​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939374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Primer Respondiente.​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s-E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22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Misión Medica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s-E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160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10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78BC37-F5B8-E7E2-27FC-A05A8174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910" y="1081452"/>
            <a:ext cx="6007030" cy="33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6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B2BBE03-2A40-47E2-939F-907284B8C115}"/>
              </a:ext>
            </a:extLst>
          </p:cNvPr>
          <p:cNvSpPr txBox="1"/>
          <p:nvPr/>
        </p:nvSpPr>
        <p:spPr>
          <a:xfrm>
            <a:off x="812306" y="2090172"/>
            <a:ext cx="3244789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400" dirty="0">
                <a:solidFill>
                  <a:srgbClr val="145768"/>
                </a:solidFill>
                <a:latin typeface="Arial Narrow"/>
              </a:rPr>
              <a:t>E</a:t>
            </a:r>
            <a:r>
              <a:rPr lang="es-CO" sz="2400" b="0" i="0" dirty="0">
                <a:solidFill>
                  <a:srgbClr val="145768"/>
                </a:solidFill>
                <a:latin typeface="Arial Narrow"/>
              </a:rPr>
              <a:t>s la</a:t>
            </a:r>
            <a:r>
              <a:rPr lang="es-CO" sz="2400" b="1" i="0" dirty="0">
                <a:solidFill>
                  <a:srgbClr val="0070C0"/>
                </a:solidFill>
                <a:latin typeface="Arial Narrow"/>
              </a:rPr>
              <a:t> primera persona</a:t>
            </a:r>
            <a:r>
              <a:rPr lang="es-CO" sz="2400" b="0" i="0" dirty="0">
                <a:solidFill>
                  <a:srgbClr val="145768"/>
                </a:solidFill>
                <a:latin typeface="Arial Narrow"/>
              </a:rPr>
              <a:t> que de forma voluntaria y solidaria, decide proporcionar los primeros auxilios a la persona que presenta una alteración en su estado de salud o en su integridad física.</a:t>
            </a:r>
            <a:r>
              <a:rPr lang="es-CO" sz="2400" dirty="0">
                <a:solidFill>
                  <a:srgbClr val="145768"/>
                </a:solidFill>
                <a:latin typeface="Arial Narrow"/>
              </a:rPr>
              <a:t> </a:t>
            </a:r>
            <a:endParaRPr lang="es-CO" sz="2400" dirty="0">
              <a:solidFill>
                <a:srgbClr val="145768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Narrow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4DF7A8-A320-4363-9242-9D8E9924103E}"/>
              </a:ext>
            </a:extLst>
          </p:cNvPr>
          <p:cNvSpPr txBox="1"/>
          <p:nvPr/>
        </p:nvSpPr>
        <p:spPr>
          <a:xfrm>
            <a:off x="1866121" y="5535485"/>
            <a:ext cx="541175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400" b="1" dirty="0">
                <a:solidFill>
                  <a:srgbClr val="000000"/>
                </a:solidFill>
                <a:latin typeface="Arial Narrow"/>
              </a:rPr>
              <a:t>Puede o no, ser un profesional de la salud.</a:t>
            </a:r>
            <a:endParaRPr lang="es-ES" sz="2400" b="1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4" name="Imagen 4" descr="Imagen que contiene persona, tabla, interior, mujer&#10;&#10;Descripción generada automáticamente">
            <a:extLst>
              <a:ext uri="{FF2B5EF4-FFF2-40B4-BE49-F238E27FC236}">
                <a16:creationId xmlns:a16="http://schemas.microsoft.com/office/drawing/2014/main" id="{A1539EAD-FCEF-4409-9019-16D76A456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690" y="2090212"/>
            <a:ext cx="4174860" cy="295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F7F4E6C-C63B-429F-862F-FA65FB319F75}"/>
              </a:ext>
            </a:extLst>
          </p:cNvPr>
          <p:cNvSpPr txBox="1"/>
          <p:nvPr/>
        </p:nvSpPr>
        <p:spPr>
          <a:xfrm>
            <a:off x="812306" y="969590"/>
            <a:ext cx="7519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kern="1200" dirty="0">
                <a:solidFill>
                  <a:srgbClr val="14576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¿Primer respondiente?</a:t>
            </a:r>
            <a:endParaRPr lang="es-CO" sz="3200" dirty="0">
              <a:solidFill>
                <a:srgbClr val="1457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0010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577</Words>
  <Application>Microsoft Office PowerPoint</Application>
  <PresentationFormat>Presentación en pantalla (4:3)</PresentationFormat>
  <Paragraphs>85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Times New Roman</vt:lpstr>
      <vt:lpstr>Diseño personalizado</vt:lpstr>
      <vt:lpstr>Diseño personalizado</vt:lpstr>
      <vt:lpstr>Diseño personalizado</vt:lpstr>
      <vt:lpstr>1_Diseño personalizado</vt:lpstr>
      <vt:lpstr>4_Diseño personalizado</vt:lpstr>
      <vt:lpstr>Presentación de PowerPoint</vt:lpstr>
      <vt:lpstr>Presentación de PowerPoint</vt:lpstr>
      <vt:lpstr>Presentación de PowerPoint</vt:lpstr>
      <vt:lpstr>Presentación de PowerPoint</vt:lpstr>
      <vt:lpstr>Entregue:  “FORMATO DE INSCRIPCIÓN A CURSOS Y JORNADAS Y CONSENTIMIENTO INFORMADO”</vt:lpstr>
      <vt:lpstr>Presentación de PowerPoint</vt:lpstr>
      <vt:lpstr>Presentación de PowerPoint</vt:lpstr>
      <vt:lpstr>Presentación de PowerPoint</vt:lpstr>
      <vt:lpstr>Presentación de PowerPoint</vt:lpstr>
      <vt:lpstr>Ley 599 de 2000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Distrital de Salud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jcmosquera</dc:creator>
  <cp:lastModifiedBy>Alejandra Arturo Insuasty</cp:lastModifiedBy>
  <cp:revision>394</cp:revision>
  <dcterms:created xsi:type="dcterms:W3CDTF">2012-01-04T16:02:49Z</dcterms:created>
  <dcterms:modified xsi:type="dcterms:W3CDTF">2023-04-25T13:39:33Z</dcterms:modified>
</cp:coreProperties>
</file>