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54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141411809" r:id="rId2"/>
    <p:sldId id="2141411736" r:id="rId3"/>
    <p:sldId id="4254" r:id="rId4"/>
    <p:sldId id="4256" r:id="rId5"/>
    <p:sldId id="4342" r:id="rId6"/>
    <p:sldId id="4366" r:id="rId7"/>
    <p:sldId id="4367" r:id="rId8"/>
    <p:sldId id="4324" r:id="rId9"/>
    <p:sldId id="4350" r:id="rId10"/>
    <p:sldId id="4338" r:id="rId11"/>
    <p:sldId id="4276" r:id="rId12"/>
    <p:sldId id="272" r:id="rId13"/>
    <p:sldId id="258" r:id="rId14"/>
    <p:sldId id="257" r:id="rId15"/>
    <p:sldId id="2141411787" r:id="rId16"/>
    <p:sldId id="4335" r:id="rId17"/>
    <p:sldId id="4317" r:id="rId18"/>
    <p:sldId id="4354" r:id="rId19"/>
    <p:sldId id="4374" r:id="rId20"/>
    <p:sldId id="303" r:id="rId21"/>
    <p:sldId id="4361" r:id="rId22"/>
    <p:sldId id="2141411786" r:id="rId23"/>
    <p:sldId id="2141411811" r:id="rId24"/>
    <p:sldId id="4362" r:id="rId25"/>
    <p:sldId id="2141411810" r:id="rId26"/>
    <p:sldId id="4299" r:id="rId27"/>
    <p:sldId id="4278" r:id="rId28"/>
    <p:sldId id="2141411814" r:id="rId29"/>
    <p:sldId id="4372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Castillo Rodriguez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66"/>
    <a:srgbClr val="FFFF00"/>
    <a:srgbClr val="4472C4"/>
    <a:srgbClr val="F62F63"/>
    <a:srgbClr val="008EEE"/>
    <a:srgbClr val="F09252"/>
    <a:srgbClr val="93D3FF"/>
    <a:srgbClr val="E5EBF7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3229" autoAdjust="0"/>
  </p:normalViewPr>
  <p:slideViewPr>
    <p:cSldViewPr snapToGrid="0" snapToObjects="1">
      <p:cViewPr varScale="1">
        <p:scale>
          <a:sx n="69" d="100"/>
          <a:sy n="69" d="100"/>
        </p:scale>
        <p:origin x="6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AA2A-6EC5-6744-8A09-094E411803F2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1673-FF37-9C49-A002-0738B27651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71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225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494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071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19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27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167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62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05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57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31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673-FF37-9C49-A002-0738B276514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78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99" name="Google Shape;72899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72900" name="Google Shape;729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43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974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5" name="Google Shape;729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72916" name="Google Shape;729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7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A1B031-07B1-9D41-B78D-EC93936F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521687C-535E-C943-AC14-0579A041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E85CDD-7075-7745-BD6A-8EA402FC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22E7BF-2864-274D-AA6F-9EDCF394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18B4CD-F21E-764B-AE3D-73C2FDDC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2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A9BD01-D015-EB47-A968-C841C08F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7F3DFF-230A-4046-A8BD-8A6E2D650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C0C3A0-224A-7743-A7AE-19B24A1F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44B9E4-9ACB-DC43-AC35-D77B253E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7B9A98-69D2-A54C-9FD4-C1C62F70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2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6EF45B9-8F11-F24D-98F1-5DCA00304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785FF4A-F1F2-EF4B-A53D-DB69CBF7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35CBFF-FB7B-DE46-82B2-6CD9B52D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A889EF-F56E-1B46-96D9-C5FC8F52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A18481-C000-3A42-B49C-719BDED0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24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33D92-965B-F14D-B7FF-1700F951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197BC1-4AB9-7E43-8F8D-3AD23F6D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25F205-2F89-9548-AF58-47FE1828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7EAD48-7560-B64A-9FE9-C0FCA1E6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1D62B5-F870-E44A-B207-C75DEF39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5FE1AD-A3E7-5C4E-A15E-1D3E7D14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A01366-38B0-C249-969B-1703AC9F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9D61E5-3CA4-BF4E-B627-D4532FE5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EA40E6-BC55-C04D-8EFA-CBB44F7E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D5B54-D5CF-B74D-BE17-9C287B5D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1B9935-3BE3-A643-A6A1-BABB9521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8BACF1-57D2-B14A-9423-211A5241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748E533-8B2D-DD46-902E-A3920C678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C64252D-F766-C149-9528-1FF5A68B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514E51-5B4F-FF4F-8B51-C03A0BF3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3AE9347-8DC4-DC44-B799-D472BD5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54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6419DB-0BF7-A54A-8C09-446BCB97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142B41-5BBE-9A45-B0EE-D88ECAAB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020CD9-8C41-D64C-ABE0-28B30599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D677F4-02B6-0947-A126-7814FDE1E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DB8FD67-CAA1-D747-9B69-2AFFA725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2FB4E51-1BCA-EF41-8202-1969CE90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5E74E58-CF4A-B342-96BE-CF14725F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0E270EC-BBAE-164D-B31B-5FF6AD5D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5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83AB3-DA9C-864A-84CD-B722753C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2ACE92-9B74-FC4B-B9E7-EC68750A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F90FC7F-6035-A741-AFEB-54C5A66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3D1EEEE-5D41-3A40-8EAF-52F73B14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0393254-12DD-4A4F-9C2E-BF4B678F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12F7F77-70A0-2F4A-B76D-508F5CB1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BCA4EF-2390-C349-B163-BB9D22A6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4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32D91-AF89-0043-B2C0-78515563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3F4487-BAD1-334F-BE2D-6254FC71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50C6AA-1ADB-A747-82C2-5E254536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D0E1C7-14B1-2441-A881-E0331B8D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96057CA-236C-F541-ADC5-2631A098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2D10B2-4198-8C4F-99D1-F32FB066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DDC40-D646-3B43-A217-F8B0C75C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5845F2F-243A-754C-ADE3-6F7150AD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5E1AFB9-12F4-7B46-8A33-028079528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3F37BB-C973-FB48-9FD0-35BDC2F9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04202FA-B53D-414D-8A72-FDDFF229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FCF8DF-67BD-9347-BD9C-071165A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6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9CA9E26-BB12-0243-B01D-B766A6D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4028767-B138-814C-8C10-1866223E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4898CB-732E-264B-845D-C67A92B6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7DEB-E8CD-B24E-9389-AC0B20ED61AC}" type="datetimeFigureOut">
              <a:rPr lang="es-CO" smtClean="0"/>
              <a:t>9/02/2021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D97025-2B63-3F40-A700-29C1CEEFE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0EA7D1-89A4-2F4E-9EB4-A025ED47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0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svg"/><Relationship Id="rId18" Type="http://schemas.openxmlformats.org/officeDocument/2006/relationships/slide" Target="slide3.xml"/><Relationship Id="rId3" Type="http://schemas.openxmlformats.org/officeDocument/2006/relationships/image" Target="../media/image24.png"/><Relationship Id="rId7" Type="http://schemas.openxmlformats.org/officeDocument/2006/relationships/image" Target="../media/image31.svg"/><Relationship Id="rId12" Type="http://schemas.openxmlformats.org/officeDocument/2006/relationships/image" Target="../media/image29.png"/><Relationship Id="rId17" Type="http://schemas.openxmlformats.org/officeDocument/2006/relationships/image" Target="../media/image40.sv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31.svg"/><Relationship Id="rId26" Type="http://schemas.openxmlformats.org/officeDocument/2006/relationships/image" Target="../media/image54.svg"/><Relationship Id="rId39" Type="http://schemas.openxmlformats.org/officeDocument/2006/relationships/image" Target="../media/image40.svg"/><Relationship Id="rId21" Type="http://schemas.openxmlformats.org/officeDocument/2006/relationships/image" Target="../media/image28.png"/><Relationship Id="rId34" Type="http://schemas.openxmlformats.org/officeDocument/2006/relationships/image" Target="../media/image62.svg"/><Relationship Id="rId7" Type="http://schemas.openxmlformats.org/officeDocument/2006/relationships/image" Target="../media/image46.svg"/><Relationship Id="rId12" Type="http://schemas.openxmlformats.org/officeDocument/2006/relationships/image" Target="../media/image38.png"/><Relationship Id="rId17" Type="http://schemas.openxmlformats.org/officeDocument/2006/relationships/image" Target="../media/image26.png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38" Type="http://schemas.openxmlformats.org/officeDocument/2006/relationships/image" Target="../media/image31.png"/><Relationship Id="rId2" Type="http://schemas.openxmlformats.org/officeDocument/2006/relationships/image" Target="../media/image32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24" Type="http://schemas.openxmlformats.org/officeDocument/2006/relationships/image" Target="../media/image37.svg"/><Relationship Id="rId32" Type="http://schemas.openxmlformats.org/officeDocument/2006/relationships/image" Target="../media/image60.svg"/><Relationship Id="rId37" Type="http://schemas.openxmlformats.org/officeDocument/2006/relationships/image" Target="../media/image30.png"/><Relationship Id="rId5" Type="http://schemas.openxmlformats.org/officeDocument/2006/relationships/image" Target="../media/image44.sv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image" Target="../media/image56.svg"/><Relationship Id="rId36" Type="http://schemas.openxmlformats.org/officeDocument/2006/relationships/image" Target="../media/image21.png"/><Relationship Id="rId10" Type="http://schemas.openxmlformats.org/officeDocument/2006/relationships/image" Target="../media/image36.png"/><Relationship Id="rId19" Type="http://schemas.openxmlformats.org/officeDocument/2006/relationships/image" Target="../media/image27.png"/><Relationship Id="rId31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48.svg"/><Relationship Id="rId14" Type="http://schemas.openxmlformats.org/officeDocument/2006/relationships/image" Target="../media/image23.png"/><Relationship Id="rId22" Type="http://schemas.openxmlformats.org/officeDocument/2006/relationships/image" Target="../media/image35.svg"/><Relationship Id="rId27" Type="http://schemas.openxmlformats.org/officeDocument/2006/relationships/image" Target="../media/image41.png"/><Relationship Id="rId30" Type="http://schemas.openxmlformats.org/officeDocument/2006/relationships/image" Target="../media/image58.svg"/><Relationship Id="rId35" Type="http://schemas.openxmlformats.org/officeDocument/2006/relationships/image" Target="../media/image24.png"/><Relationship Id="rId8" Type="http://schemas.openxmlformats.org/officeDocument/2006/relationships/image" Target="../media/image35.png"/><Relationship Id="rId3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8F6225-2173-48C3-8032-31F019A0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29" y="1289679"/>
            <a:ext cx="2543175" cy="2752725"/>
          </a:xfrm>
          <a:prstGeom prst="rect">
            <a:avLst/>
          </a:prstGeom>
        </p:spPr>
      </p:pic>
      <p:sp>
        <p:nvSpPr>
          <p:cNvPr id="99" name="Google Shape;99;p2"/>
          <p:cNvSpPr/>
          <p:nvPr/>
        </p:nvSpPr>
        <p:spPr>
          <a:xfrm>
            <a:off x="0" y="4557032"/>
            <a:ext cx="12192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200" b="1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Ministerio de Salud y Protección Social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Febrero</a:t>
            </a:r>
            <a:r>
              <a:rPr lang="es-ES" b="0" i="0" u="none" strike="noStrike" cap="none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de 2021</a:t>
            </a:r>
            <a:endParaRPr b="0" i="0" u="none" strike="noStrike" cap="none" dirty="0">
              <a:solidFill>
                <a:srgbClr val="008EEE"/>
              </a:solidFill>
              <a:latin typeface="Avenir Next Condensed" panose="020B050602020202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73CDF5-B6CD-42BD-9E93-0565B256CBC3}"/>
              </a:ext>
            </a:extLst>
          </p:cNvPr>
          <p:cNvSpPr txBox="1"/>
          <p:nvPr/>
        </p:nvSpPr>
        <p:spPr>
          <a:xfrm>
            <a:off x="2828082" y="2542672"/>
            <a:ext cx="842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Plan Nacional de Vacunación</a:t>
            </a:r>
            <a:endParaRPr lang="es-CO" sz="4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323FE72-7462-4852-8F2A-ADBFACF714F0}"/>
              </a:ext>
            </a:extLst>
          </p:cNvPr>
          <p:cNvSpPr/>
          <p:nvPr/>
        </p:nvSpPr>
        <p:spPr>
          <a:xfrm>
            <a:off x="3885404" y="3480879"/>
            <a:ext cx="6199833" cy="861734"/>
          </a:xfrm>
          <a:prstGeom prst="roundRect">
            <a:avLst/>
          </a:prstGeom>
          <a:solidFill>
            <a:srgbClr val="F62F63"/>
          </a:solidFill>
          <a:ln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 el COVID-19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0;p3">
            <a:extLst>
              <a:ext uri="{FF2B5EF4-FFF2-40B4-BE49-F238E27FC236}">
                <a16:creationId xmlns:a16="http://schemas.microsoft.com/office/drawing/2014/main" xmlns="" id="{37480421-DDFB-0A43-B95E-A5D081244C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F302F0A-43A2-48C3-83DB-9FCE710FAF0E}"/>
              </a:ext>
            </a:extLst>
          </p:cNvPr>
          <p:cNvSpPr txBox="1"/>
          <p:nvPr/>
        </p:nvSpPr>
        <p:spPr>
          <a:xfrm>
            <a:off x="311729" y="72074"/>
            <a:ext cx="751681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_tradnl" dirty="0"/>
              <a:t>Cómo se realiza la vacunación en Colombia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2970AD2-E99E-4C54-8A9A-F2E3EBDDED43}"/>
              </a:ext>
            </a:extLst>
          </p:cNvPr>
          <p:cNvSpPr txBox="1"/>
          <p:nvPr/>
        </p:nvSpPr>
        <p:spPr>
          <a:xfrm>
            <a:off x="4580546" y="1018805"/>
            <a:ext cx="3658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*En el marco de la Ley 715 – Art 42 la nación adquiere, distribuye y garantiza </a:t>
            </a:r>
            <a:r>
              <a:rPr lang="es-CO" dirty="0">
                <a:latin typeface="Arial Narrow" panose="020B0606020202030204" pitchFamily="34" charset="0"/>
              </a:rPr>
              <a:t>el suministro oportuno de los biológicos del Plan Ampliado de Inmunizaciones (PAI).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CEDED2E-A691-43B6-9FC4-0052E8F3C9B9}"/>
              </a:ext>
            </a:extLst>
          </p:cNvPr>
          <p:cNvSpPr txBox="1"/>
          <p:nvPr/>
        </p:nvSpPr>
        <p:spPr>
          <a:xfrm>
            <a:off x="8268082" y="1096255"/>
            <a:ext cx="3239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*El procedimiento de la vacunación esta contemplado en el pago de la UPC de los PBS.</a:t>
            </a:r>
          </a:p>
          <a:p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*Pago giro directo – COVID-19</a:t>
            </a:r>
            <a:endParaRPr lang="es-CO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1602102-5BC4-4E49-B8B7-3B878B696A2C}"/>
              </a:ext>
            </a:extLst>
          </p:cNvPr>
          <p:cNvSpPr txBox="1"/>
          <p:nvPr/>
        </p:nvSpPr>
        <p:spPr>
          <a:xfrm>
            <a:off x="1672905" y="4378080"/>
            <a:ext cx="3143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*Administran los recursos y gestionan el riesgo de la población.</a:t>
            </a:r>
          </a:p>
          <a:p>
            <a:r>
              <a:rPr lang="es-MX" dirty="0">
                <a:latin typeface="Arial Narrow" panose="020B0606020202030204" pitchFamily="34" charset="0"/>
              </a:rPr>
              <a:t>*Contratan servicio de las IPS donde tienen afiliados.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C5523A3-50FC-47CA-BAD2-FE37189D2EA1}"/>
              </a:ext>
            </a:extLst>
          </p:cNvPr>
          <p:cNvSpPr txBox="1"/>
          <p:nvPr/>
        </p:nvSpPr>
        <p:spPr>
          <a:xfrm>
            <a:off x="1672906" y="5781155"/>
            <a:ext cx="2630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*Realizan el agendamiento, la vacunación y seguimiento de la vacunación.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1C9E937-2C26-4EFA-8BFE-35D3781F80B5}"/>
              </a:ext>
            </a:extLst>
          </p:cNvPr>
          <p:cNvSpPr txBox="1"/>
          <p:nvPr/>
        </p:nvSpPr>
        <p:spPr>
          <a:xfrm>
            <a:off x="1702252" y="980999"/>
            <a:ext cx="30554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*El SGSSS asigna los recursos para la operación de los planes de beneficios, Plan de Beneficio en Salud (PBS) y el Plan de Intervenciones Colectivas (PIC).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43B7A20-FA88-4F7A-8838-8F770F258A4F}"/>
              </a:ext>
            </a:extLst>
          </p:cNvPr>
          <p:cNvSpPr txBox="1"/>
          <p:nvPr/>
        </p:nvSpPr>
        <p:spPr>
          <a:xfrm>
            <a:off x="8268082" y="4449993"/>
            <a:ext cx="333811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*Garantizan el manejo de las enfermedades inmunoprevenibles y ESAVI.</a:t>
            </a:r>
          </a:p>
          <a:p>
            <a:r>
              <a:rPr lang="es-MX" dirty="0">
                <a:latin typeface="Arial Narrow" panose="020B0606020202030204" pitchFamily="34" charset="0"/>
              </a:rPr>
              <a:t>Verificación fuentes de información y bases de datos</a:t>
            </a:r>
          </a:p>
          <a:p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*Auditoria para el pago – Covid-19</a:t>
            </a:r>
            <a:b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s-MX" sz="1400" dirty="0">
                <a:latin typeface="Arial Narrow" panose="020B0606020202030204" pitchFamily="34" charset="0"/>
              </a:rPr>
              <a:t>*Garantizan el manejo de las enfermedades inmunoprevenibles y ESAVI.</a:t>
            </a:r>
          </a:p>
          <a:p>
            <a:endParaRPr lang="es-CO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s-CO" dirty="0">
              <a:latin typeface="Arial Narrow" panose="020B060602020203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57C199B4-6C33-47E6-8A05-E25F75A0245D}"/>
              </a:ext>
            </a:extLst>
          </p:cNvPr>
          <p:cNvGrpSpPr/>
          <p:nvPr/>
        </p:nvGrpSpPr>
        <p:grpSpPr>
          <a:xfrm>
            <a:off x="284456" y="900550"/>
            <a:ext cx="1247750" cy="1477327"/>
            <a:chOff x="49130" y="1672143"/>
            <a:chExt cx="1019175" cy="1628775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396FFDE8-039E-4C3D-AFCA-7E244AD4E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30" y="1672143"/>
              <a:ext cx="1019175" cy="1628775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7365A989-ECA6-4A7E-A157-05AE3BEF921E}"/>
                </a:ext>
              </a:extLst>
            </p:cNvPr>
            <p:cNvSpPr txBox="1"/>
            <p:nvPr/>
          </p:nvSpPr>
          <p:spPr>
            <a:xfrm>
              <a:off x="247356" y="2384415"/>
              <a:ext cx="751057" cy="27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Arial Narrow" panose="020B0606020202030204" pitchFamily="34" charset="0"/>
                </a:rPr>
                <a:t>Gobierno</a:t>
              </a:r>
              <a:endParaRPr lang="es-CO" sz="105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7ACBAEE5-AA26-4881-A47F-7618E64A5DC3}"/>
              </a:ext>
            </a:extLst>
          </p:cNvPr>
          <p:cNvGrpSpPr/>
          <p:nvPr/>
        </p:nvGrpSpPr>
        <p:grpSpPr>
          <a:xfrm>
            <a:off x="472977" y="4260341"/>
            <a:ext cx="892172" cy="1287692"/>
            <a:chOff x="559574" y="3216671"/>
            <a:chExt cx="892172" cy="1287692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xmlns="" id="{A354F3D3-26DA-454E-B61A-1C957446B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574" y="3332294"/>
              <a:ext cx="892172" cy="1172069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68849C37-E248-4A03-8206-9DAF9540A90C}"/>
                </a:ext>
              </a:extLst>
            </p:cNvPr>
            <p:cNvSpPr txBox="1"/>
            <p:nvPr/>
          </p:nvSpPr>
          <p:spPr>
            <a:xfrm>
              <a:off x="727057" y="3216671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>
                  <a:latin typeface="Arial Narrow" panose="020B0606020202030204" pitchFamily="34" charset="0"/>
                </a:rPr>
                <a:t>EAPB</a:t>
              </a: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C59F9558-378A-43F0-A3C0-4EEB40838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29" y="5858256"/>
            <a:ext cx="1076779" cy="76912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F4DC754-F5AB-499B-BB88-A4A5C739A860}"/>
              </a:ext>
            </a:extLst>
          </p:cNvPr>
          <p:cNvSpPr txBox="1"/>
          <p:nvPr/>
        </p:nvSpPr>
        <p:spPr>
          <a:xfrm>
            <a:off x="4580546" y="4496533"/>
            <a:ext cx="3363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*Garantizan servicio de vacunación gratuito con su red y de acuerdo a la ubicación de su población afiliada.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381486C9-F833-440C-83BA-50CCB67BBF55}"/>
              </a:ext>
            </a:extLst>
          </p:cNvPr>
          <p:cNvSpPr txBox="1"/>
          <p:nvPr/>
        </p:nvSpPr>
        <p:spPr>
          <a:xfrm>
            <a:off x="4580546" y="2611749"/>
            <a:ext cx="3553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*Desarrollo de capacidades.</a:t>
            </a:r>
          </a:p>
          <a:p>
            <a:r>
              <a:rPr lang="es-MX" dirty="0">
                <a:latin typeface="Arial Narrow" panose="020B0606020202030204" pitchFamily="34" charset="0"/>
              </a:rPr>
              <a:t>*Asignación, distribución y seguimientos a aplicación de los biológicos.</a:t>
            </a:r>
          </a:p>
          <a:p>
            <a:r>
              <a:rPr lang="es-MX" dirty="0">
                <a:latin typeface="Arial Narrow" panose="020B0606020202030204" pitchFamily="34" charset="0"/>
              </a:rPr>
              <a:t>*Concurrencia y complementariedad para el desarrollo de las jornadas integrales de salud.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5122FAC2-47E5-4CE7-AF73-65377D03BEED}"/>
              </a:ext>
            </a:extLst>
          </p:cNvPr>
          <p:cNvSpPr txBox="1"/>
          <p:nvPr/>
        </p:nvSpPr>
        <p:spPr>
          <a:xfrm>
            <a:off x="8292766" y="2653990"/>
            <a:ext cx="32571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Arial Narrow" panose="020B0606020202030204" pitchFamily="34" charset="0"/>
              </a:rPr>
              <a:t>*Monitoreos rápidos de coberturas y canalización.</a:t>
            </a:r>
          </a:p>
          <a:p>
            <a:r>
              <a:rPr lang="es-MX" sz="1600" dirty="0">
                <a:latin typeface="Arial Narrow" panose="020B0606020202030204" pitchFamily="34" charset="0"/>
              </a:rPr>
              <a:t>*Fortalecimiento de la red de frío del PAI.</a:t>
            </a:r>
            <a:br>
              <a:rPr lang="es-MX" sz="1600" dirty="0">
                <a:latin typeface="Arial Narrow" panose="020B0606020202030204" pitchFamily="34" charset="0"/>
              </a:rPr>
            </a:br>
            <a:r>
              <a:rPr lang="es-MX" sz="1600" dirty="0">
                <a:latin typeface="Arial Narrow" panose="020B0606020202030204" pitchFamily="34" charset="0"/>
              </a:rPr>
              <a:t>*Garantizan el manejo de las enfermedades inmunoprevenibles y ESAVI.</a:t>
            </a:r>
          </a:p>
          <a:p>
            <a:endParaRPr lang="es-MX" sz="1400" dirty="0">
              <a:latin typeface="Arial Narrow" panose="020B0606020202030204" pitchFamily="34" charset="0"/>
            </a:endParaRPr>
          </a:p>
          <a:p>
            <a:endParaRPr lang="es-CO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CDFB2E50-7AF9-414D-A2CD-733F5BDBE975}"/>
              </a:ext>
            </a:extLst>
          </p:cNvPr>
          <p:cNvSpPr txBox="1"/>
          <p:nvPr/>
        </p:nvSpPr>
        <p:spPr>
          <a:xfrm>
            <a:off x="1672906" y="2687171"/>
            <a:ext cx="2855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*Gestión de la salud pública y, dentro de ello, gestión del PAI.</a:t>
            </a:r>
            <a:br>
              <a:rPr lang="es-MX" dirty="0">
                <a:latin typeface="Arial Narrow" panose="020B0606020202030204" pitchFamily="34" charset="0"/>
              </a:rPr>
            </a:br>
            <a:endParaRPr lang="es-CO" dirty="0">
              <a:latin typeface="Arial Narrow" panose="020B0606020202030204" pitchFamily="34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092A0DC1-640E-4FD9-9857-0DBA2351B945}"/>
              </a:ext>
            </a:extLst>
          </p:cNvPr>
          <p:cNvGrpSpPr/>
          <p:nvPr/>
        </p:nvGrpSpPr>
        <p:grpSpPr>
          <a:xfrm>
            <a:off x="409172" y="2611749"/>
            <a:ext cx="1009650" cy="1319213"/>
            <a:chOff x="378858" y="4447715"/>
            <a:chExt cx="1009650" cy="1319213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xmlns="" id="{E03491DF-568B-49E3-A686-BAB022279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58" y="4447715"/>
              <a:ext cx="1009650" cy="1319213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xmlns="" id="{CDCC226A-6B2A-41BD-80EA-39433906CB2D}"/>
                </a:ext>
              </a:extLst>
            </p:cNvPr>
            <p:cNvSpPr txBox="1"/>
            <p:nvPr/>
          </p:nvSpPr>
          <p:spPr>
            <a:xfrm>
              <a:off x="632942" y="5009640"/>
              <a:ext cx="511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>
                  <a:latin typeface="Arial Narrow" panose="020B0606020202030204" pitchFamily="34" charset="0"/>
                </a:rPr>
                <a:t>ET</a:t>
              </a: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A914A557-A145-4D22-BEE8-4F5F6DD150B7}"/>
              </a:ext>
            </a:extLst>
          </p:cNvPr>
          <p:cNvSpPr txBox="1"/>
          <p:nvPr/>
        </p:nvSpPr>
        <p:spPr>
          <a:xfrm>
            <a:off x="4580546" y="5781155"/>
            <a:ext cx="375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*Reporte de la información.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3F57CB78-3E96-4185-8C73-3FADC931E825}"/>
              </a:ext>
            </a:extLst>
          </p:cNvPr>
          <p:cNvSpPr txBox="1"/>
          <p:nvPr/>
        </p:nvSpPr>
        <p:spPr>
          <a:xfrm rot="16200000">
            <a:off x="8912416" y="3425056"/>
            <a:ext cx="5946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Seguimiento al programa en todos sus componentes de acuerdo a su competencia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63717" t="22762" r="14084" b="38057"/>
          <a:stretch/>
        </p:blipFill>
        <p:spPr>
          <a:xfrm>
            <a:off x="1277724" y="3547887"/>
            <a:ext cx="440612" cy="43741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/>
          <a:srcRect l="63717" t="22762" r="14084" b="38057"/>
          <a:stretch/>
        </p:blipFill>
        <p:spPr>
          <a:xfrm>
            <a:off x="1261640" y="5122747"/>
            <a:ext cx="440612" cy="43741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/>
          <a:srcRect l="63717" t="22762" r="14084" b="38057"/>
          <a:stretch/>
        </p:blipFill>
        <p:spPr>
          <a:xfrm>
            <a:off x="1277724" y="6234668"/>
            <a:ext cx="440612" cy="43741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/>
          <a:srcRect l="63717" t="22762" r="14084" b="38057"/>
          <a:stretch/>
        </p:blipFill>
        <p:spPr>
          <a:xfrm>
            <a:off x="4721345" y="6353233"/>
            <a:ext cx="440612" cy="437419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B43B7A20-FA88-4F7A-8838-8F770F258A4F}"/>
              </a:ext>
            </a:extLst>
          </p:cNvPr>
          <p:cNvSpPr txBox="1"/>
          <p:nvPr/>
        </p:nvSpPr>
        <p:spPr>
          <a:xfrm>
            <a:off x="5397513" y="6421320"/>
            <a:ext cx="7265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Acompañamiento </a:t>
            </a:r>
            <a:r>
              <a:rPr lang="es-MX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Supersalud</a:t>
            </a:r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 en el cumplimiento de las competencias</a:t>
            </a:r>
            <a:endParaRPr lang="es-CO" dirty="0">
              <a:latin typeface="Arial Narrow" panose="020B060602020203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F4A9FBE4-29BA-45BC-A792-170CF4CB204E}"/>
              </a:ext>
            </a:extLst>
          </p:cNvPr>
          <p:cNvCxnSpPr>
            <a:cxnSpLocks/>
          </p:cNvCxnSpPr>
          <p:nvPr/>
        </p:nvCxnSpPr>
        <p:spPr>
          <a:xfrm>
            <a:off x="1277724" y="2611749"/>
            <a:ext cx="9979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D75DB7D6-01D1-441F-A3F7-F7B7F91A1C19}"/>
              </a:ext>
            </a:extLst>
          </p:cNvPr>
          <p:cNvCxnSpPr>
            <a:cxnSpLocks/>
          </p:cNvCxnSpPr>
          <p:nvPr/>
        </p:nvCxnSpPr>
        <p:spPr>
          <a:xfrm>
            <a:off x="1359004" y="4379589"/>
            <a:ext cx="9979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4491ABBB-2FBD-4812-A942-1B5A209AFF14}"/>
              </a:ext>
            </a:extLst>
          </p:cNvPr>
          <p:cNvCxnSpPr>
            <a:cxnSpLocks/>
          </p:cNvCxnSpPr>
          <p:nvPr/>
        </p:nvCxnSpPr>
        <p:spPr>
          <a:xfrm>
            <a:off x="1511404" y="5700389"/>
            <a:ext cx="6535316" cy="60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7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41" y="1795431"/>
            <a:ext cx="761168" cy="761168"/>
          </a:xfrm>
          <a:prstGeom prst="rect">
            <a:avLst/>
          </a:prstGeom>
        </p:spPr>
      </p:pic>
      <p:sp>
        <p:nvSpPr>
          <p:cNvPr id="2" name="Google Shape;109;p3">
            <a:extLst>
              <a:ext uri="{FF2B5EF4-FFF2-40B4-BE49-F238E27FC236}">
                <a16:creationId xmlns:a16="http://schemas.microsoft.com/office/drawing/2014/main" xmlns="" id="{C599DB44-52FB-9F47-A9C2-191F785A56FF}"/>
              </a:ext>
            </a:extLst>
          </p:cNvPr>
          <p:cNvSpPr txBox="1"/>
          <p:nvPr/>
        </p:nvSpPr>
        <p:spPr>
          <a:xfrm>
            <a:off x="196986" y="209231"/>
            <a:ext cx="6895478" cy="77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3200" dirty="0">
                <a:sym typeface="Calibri"/>
              </a:rPr>
              <a:t>Ruta de la vacunación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62" y="783329"/>
            <a:ext cx="1592246" cy="159224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381000" y="915510"/>
            <a:ext cx="2253172" cy="17229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CO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Minsalud</a:t>
            </a:r>
            <a:r>
              <a:rPr lang="es-CO" sz="1400" dirty="0">
                <a:solidFill>
                  <a:schemeClr val="bg1"/>
                </a:solidFill>
              </a:rPr>
              <a:t>  prioriza la población objeto (fases y etapas de la vacunación)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922010" y="1094820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/>
          <p:cNvSpPr/>
          <p:nvPr/>
        </p:nvSpPr>
        <p:spPr>
          <a:xfrm>
            <a:off x="3514726" y="2315685"/>
            <a:ext cx="2110296" cy="9595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2. Bases nominales de la población priorizada por grupos y etapas de vacunación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5608060" y="1113870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inta perforada 11"/>
          <p:cNvSpPr/>
          <p:nvPr/>
        </p:nvSpPr>
        <p:spPr>
          <a:xfrm>
            <a:off x="10228338" y="945255"/>
            <a:ext cx="1172345" cy="93928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EAPB</a:t>
            </a:r>
          </a:p>
        </p:txBody>
      </p:sp>
      <p:sp>
        <p:nvSpPr>
          <p:cNvPr id="13" name="Cinta perforada 12"/>
          <p:cNvSpPr/>
          <p:nvPr/>
        </p:nvSpPr>
        <p:spPr>
          <a:xfrm>
            <a:off x="8990089" y="945254"/>
            <a:ext cx="1154036" cy="94757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Entidad territorial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9134476" y="2517514"/>
            <a:ext cx="2714624" cy="12069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4. EAPB asignan la IPS habilitada con total de población a vacunar. Idealmente en el municipio de residencia y próximo a su sitio de vivienda</a:t>
            </a:r>
          </a:p>
        </p:txBody>
      </p:sp>
      <p:pic>
        <p:nvPicPr>
          <p:cNvPr id="15" name="Picture 2" descr="clínica icono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04" y="876269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redondeado 15"/>
          <p:cNvSpPr/>
          <p:nvPr/>
        </p:nvSpPr>
        <p:spPr>
          <a:xfrm>
            <a:off x="5810250" y="2485719"/>
            <a:ext cx="2905125" cy="1060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3. Identificar en cada territorio IPS habilitadas  servicio de vacunación y urgencias que cumplan características para la vacunación contra la COVID.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8132185" y="1199595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derecha 17"/>
          <p:cNvSpPr/>
          <p:nvPr/>
        </p:nvSpPr>
        <p:spPr>
          <a:xfrm rot="10800000">
            <a:off x="8256010" y="4800045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 derecha 18"/>
          <p:cNvSpPr/>
          <p:nvPr/>
        </p:nvSpPr>
        <p:spPr>
          <a:xfrm rot="5400000">
            <a:off x="9913360" y="3895170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96" y="4464579"/>
            <a:ext cx="1571600" cy="1571600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9334501" y="6067121"/>
            <a:ext cx="2066182" cy="7337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5. IPS: Agenda cita de vacunación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5172075" y="5762321"/>
            <a:ext cx="3056783" cy="7337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6. Se actualiza la plataforma con la IPS y cita asignada por persona</a:t>
            </a:r>
          </a:p>
        </p:txBody>
      </p:sp>
      <p:sp>
        <p:nvSpPr>
          <p:cNvPr id="31" name="Flecha derecha 30"/>
          <p:cNvSpPr/>
          <p:nvPr/>
        </p:nvSpPr>
        <p:spPr>
          <a:xfrm rot="10800000">
            <a:off x="4112635" y="4761945"/>
            <a:ext cx="687964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redondeado 31"/>
          <p:cNvSpPr/>
          <p:nvPr/>
        </p:nvSpPr>
        <p:spPr>
          <a:xfrm>
            <a:off x="885825" y="5657546"/>
            <a:ext cx="3056783" cy="7337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7. Consulta de la información  individual </a:t>
            </a:r>
          </a:p>
        </p:txBody>
      </p:sp>
      <p:pic>
        <p:nvPicPr>
          <p:cNvPr id="33" name="Google Shape;110;p3">
            <a:extLst>
              <a:ext uri="{FF2B5EF4-FFF2-40B4-BE49-F238E27FC236}">
                <a16:creationId xmlns:a16="http://schemas.microsoft.com/office/drawing/2014/main" xmlns="" id="{FFFD073F-776A-4ADA-9314-4348CCACFE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895" b="31801"/>
          <a:stretch/>
        </p:blipFill>
        <p:spPr>
          <a:xfrm>
            <a:off x="8820149" y="21549"/>
            <a:ext cx="3334858" cy="60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Mi Vacuna - portal de información sobre vacunación en Colombia - Industria  Móvil">
            <a:extLst>
              <a:ext uri="{FF2B5EF4-FFF2-40B4-BE49-F238E27FC236}">
                <a16:creationId xmlns:a16="http://schemas.microsoft.com/office/drawing/2014/main" xmlns="" id="{78195484-85CF-4A79-8F95-029A5951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74" y="4400870"/>
            <a:ext cx="2080404" cy="11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i Vacuna - portal de información sobre vacunación en Colombia - Industria  Móvil">
            <a:extLst>
              <a:ext uri="{FF2B5EF4-FFF2-40B4-BE49-F238E27FC236}">
                <a16:creationId xmlns:a16="http://schemas.microsoft.com/office/drawing/2014/main" xmlns="" id="{AAC57610-EF5F-4BE4-81D0-0B287E7B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78" y="4400870"/>
            <a:ext cx="1564472" cy="11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a persona con mascarilla">
            <a:extLst>
              <a:ext uri="{FF2B5EF4-FFF2-40B4-BE49-F238E27FC236}">
                <a16:creationId xmlns:a16="http://schemas.microsoft.com/office/drawing/2014/main" xmlns="" id="{CA2D1673-2684-449E-9836-F9301097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" y="4515998"/>
            <a:ext cx="1658292" cy="10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0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936C2A1-2E1C-9645-8A08-0694862CF7AF}"/>
              </a:ext>
            </a:extLst>
          </p:cNvPr>
          <p:cNvSpPr txBox="1"/>
          <p:nvPr/>
        </p:nvSpPr>
        <p:spPr>
          <a:xfrm>
            <a:off x="1056859" y="83314"/>
            <a:ext cx="10257320" cy="369332"/>
          </a:xfrm>
          <a:prstGeom prst="rect">
            <a:avLst/>
          </a:prstGeom>
          <a:solidFill>
            <a:srgbClr val="12367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para vacunación COVID-19 talento humano en salud, apoyo logístico y administrativo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6AD109E3-7984-B240-BE80-618EC5D00936}"/>
              </a:ext>
            </a:extLst>
          </p:cNvPr>
          <p:cNvCxnSpPr>
            <a:cxnSpLocks/>
          </p:cNvCxnSpPr>
          <p:nvPr/>
        </p:nvCxnSpPr>
        <p:spPr>
          <a:xfrm>
            <a:off x="913263" y="-86759"/>
            <a:ext cx="0" cy="1063303"/>
          </a:xfrm>
          <a:prstGeom prst="line">
            <a:avLst/>
          </a:prstGeom>
          <a:ln w="28575">
            <a:solidFill>
              <a:srgbClr val="12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redondeado 5">
            <a:extLst>
              <a:ext uri="{FF2B5EF4-FFF2-40B4-BE49-F238E27FC236}">
                <a16:creationId xmlns:a16="http://schemas.microsoft.com/office/drawing/2014/main" xmlns="" id="{6D87D36C-9F5D-4D78-A634-0758837EEBFC}"/>
              </a:ext>
            </a:extLst>
          </p:cNvPr>
          <p:cNvSpPr/>
          <p:nvPr/>
        </p:nvSpPr>
        <p:spPr>
          <a:xfrm>
            <a:off x="1254890" y="1624787"/>
            <a:ext cx="2800384" cy="389930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52EEC1A-1E5E-48B7-BC2D-F2A1C7A5E764}"/>
              </a:ext>
            </a:extLst>
          </p:cNvPr>
          <p:cNvSpPr/>
          <p:nvPr/>
        </p:nvSpPr>
        <p:spPr>
          <a:xfrm>
            <a:off x="983772" y="1625574"/>
            <a:ext cx="3301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Cargue de la información del personal del prestador  (PISIS) - MSPS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C3271FB-98FE-4C02-A117-8C7194EBD05E}"/>
              </a:ext>
            </a:extLst>
          </p:cNvPr>
          <p:cNvSpPr/>
          <p:nvPr/>
        </p:nvSpPr>
        <p:spPr>
          <a:xfrm>
            <a:off x="747498" y="1725522"/>
            <a:ext cx="395924" cy="389931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F1F48A8-595E-4F4F-AC64-394A03405EA5}"/>
              </a:ext>
            </a:extLst>
          </p:cNvPr>
          <p:cNvSpPr/>
          <p:nvPr/>
        </p:nvSpPr>
        <p:spPr>
          <a:xfrm>
            <a:off x="779858" y="17204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193A651-1F4C-4FCE-9C0D-1BD9A75DE220}"/>
              </a:ext>
            </a:extLst>
          </p:cNvPr>
          <p:cNvSpPr/>
          <p:nvPr/>
        </p:nvSpPr>
        <p:spPr>
          <a:xfrm>
            <a:off x="1389035" y="2115453"/>
            <a:ext cx="2800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servicios de salud</a:t>
            </a:r>
          </a:p>
          <a:p>
            <a:pPr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territoriales</a:t>
            </a:r>
          </a:p>
          <a:p>
            <a:pPr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de salud pública</a:t>
            </a:r>
          </a:p>
          <a:p>
            <a:pPr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Medicina Legal y Ciencias Forenses 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Nacional de Salud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xmlns="" id="{CE9F7559-CD81-41EB-9F4A-EC5C27E9A28B}"/>
              </a:ext>
            </a:extLst>
          </p:cNvPr>
          <p:cNvSpPr/>
          <p:nvPr/>
        </p:nvSpPr>
        <p:spPr>
          <a:xfrm>
            <a:off x="2274661" y="3319843"/>
            <a:ext cx="346230" cy="35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E176C846-93CC-46C7-9534-00E3CBD7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109" y="2256692"/>
            <a:ext cx="625134" cy="625134"/>
          </a:xfrm>
          <a:prstGeom prst="rect">
            <a:avLst/>
          </a:prstGeom>
        </p:spPr>
      </p:pic>
      <p:sp>
        <p:nvSpPr>
          <p:cNvPr id="65" name="Rectángulo redondeado 5">
            <a:extLst>
              <a:ext uri="{FF2B5EF4-FFF2-40B4-BE49-F238E27FC236}">
                <a16:creationId xmlns:a16="http://schemas.microsoft.com/office/drawing/2014/main" xmlns="" id="{60CE7F6D-7DDA-440F-9F5B-ABE76274A95E}"/>
              </a:ext>
            </a:extLst>
          </p:cNvPr>
          <p:cNvSpPr/>
          <p:nvPr/>
        </p:nvSpPr>
        <p:spPr>
          <a:xfrm>
            <a:off x="1361067" y="3802452"/>
            <a:ext cx="2558765" cy="350344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14E5B8E0-1384-4F22-974D-16794BEBD455}"/>
              </a:ext>
            </a:extLst>
          </p:cNvPr>
          <p:cNvSpPr/>
          <p:nvPr/>
        </p:nvSpPr>
        <p:spPr>
          <a:xfrm>
            <a:off x="1596344" y="4394352"/>
            <a:ext cx="22896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 la información cargada por parte de los actores</a:t>
            </a: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personal primera y segunda línea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1EDB2075-5E66-4941-B89A-D6ED17A16B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772" y="4356901"/>
            <a:ext cx="655327" cy="655327"/>
          </a:xfrm>
          <a:prstGeom prst="rect">
            <a:avLst/>
          </a:prstGeom>
        </p:spPr>
      </p:pic>
      <p:sp>
        <p:nvSpPr>
          <p:cNvPr id="73" name="Elipse 72">
            <a:extLst>
              <a:ext uri="{FF2B5EF4-FFF2-40B4-BE49-F238E27FC236}">
                <a16:creationId xmlns:a16="http://schemas.microsoft.com/office/drawing/2014/main" xmlns="" id="{9BFCE11F-2491-402D-AF5B-BEB8EE15E7C9}"/>
              </a:ext>
            </a:extLst>
          </p:cNvPr>
          <p:cNvSpPr/>
          <p:nvPr/>
        </p:nvSpPr>
        <p:spPr>
          <a:xfrm>
            <a:off x="744070" y="3784162"/>
            <a:ext cx="395924" cy="389931"/>
          </a:xfrm>
          <a:prstGeom prst="ellipse">
            <a:avLst/>
          </a:prstGeom>
          <a:gradFill flip="none" rotWithShape="1">
            <a:gsLst>
              <a:gs pos="35000">
                <a:srgbClr val="6799FF"/>
              </a:gs>
              <a:gs pos="100000">
                <a:srgbClr val="3266CC"/>
              </a:gs>
            </a:gsLst>
            <a:path path="circle">
              <a:fillToRect l="50000" t="-80000" r="50000" b="180000"/>
            </a:path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637FCC41-34EE-44CA-94FD-113FA46BC8A2}"/>
              </a:ext>
            </a:extLst>
          </p:cNvPr>
          <p:cNvSpPr/>
          <p:nvPr/>
        </p:nvSpPr>
        <p:spPr>
          <a:xfrm>
            <a:off x="768061" y="3773529"/>
            <a:ext cx="3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D50156D5-C3E4-41DD-9AFD-356C9E87BED1}"/>
              </a:ext>
            </a:extLst>
          </p:cNvPr>
          <p:cNvSpPr/>
          <p:nvPr/>
        </p:nvSpPr>
        <p:spPr>
          <a:xfrm>
            <a:off x="1423233" y="3866782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Priorización y asignación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xmlns="" id="{FB12E615-ED56-488D-8BD7-BF181F477A67}"/>
              </a:ext>
            </a:extLst>
          </p:cNvPr>
          <p:cNvSpPr/>
          <p:nvPr/>
        </p:nvSpPr>
        <p:spPr>
          <a:xfrm>
            <a:off x="5649585" y="1504898"/>
            <a:ext cx="395924" cy="389931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494982A6-6BF2-4E57-B68A-5B547900E475}"/>
              </a:ext>
            </a:extLst>
          </p:cNvPr>
          <p:cNvSpPr/>
          <p:nvPr/>
        </p:nvSpPr>
        <p:spPr>
          <a:xfrm>
            <a:off x="5681945" y="149980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3" name="Rectángulo redondeado 5">
            <a:extLst>
              <a:ext uri="{FF2B5EF4-FFF2-40B4-BE49-F238E27FC236}">
                <a16:creationId xmlns:a16="http://schemas.microsoft.com/office/drawing/2014/main" xmlns="" id="{FA99174D-F40D-4792-8E29-AE194FB29D1A}"/>
              </a:ext>
            </a:extLst>
          </p:cNvPr>
          <p:cNvSpPr/>
          <p:nvPr/>
        </p:nvSpPr>
        <p:spPr>
          <a:xfrm>
            <a:off x="6112467" y="1543314"/>
            <a:ext cx="2475215" cy="350344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FFE3516A-47FD-49CC-840E-CEC65602AC10}"/>
              </a:ext>
            </a:extLst>
          </p:cNvPr>
          <p:cNvSpPr/>
          <p:nvPr/>
        </p:nvSpPr>
        <p:spPr>
          <a:xfrm>
            <a:off x="6112467" y="1521671"/>
            <a:ext cx="2395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capacidades de IPS 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90CDE743-22DC-47C9-860E-827AE6F6698A}"/>
              </a:ext>
            </a:extLst>
          </p:cNvPr>
          <p:cNvSpPr/>
          <p:nvPr/>
        </p:nvSpPr>
        <p:spPr>
          <a:xfrm>
            <a:off x="6301518" y="2121665"/>
            <a:ext cx="2289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vacunación (capacidad y cumplimiento de requisitos)</a:t>
            </a: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la vacuna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2E56C47F-4359-4E61-93CB-E2A149F4D02C}"/>
              </a:ext>
            </a:extLst>
          </p:cNvPr>
          <p:cNvSpPr/>
          <p:nvPr/>
        </p:nvSpPr>
        <p:spPr>
          <a:xfrm>
            <a:off x="5521948" y="4013189"/>
            <a:ext cx="3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7" name="Rectángulo redondeado 5">
            <a:extLst>
              <a:ext uri="{FF2B5EF4-FFF2-40B4-BE49-F238E27FC236}">
                <a16:creationId xmlns:a16="http://schemas.microsoft.com/office/drawing/2014/main" xmlns="" id="{40A6F589-88AD-432E-A7C3-50E13E27E9A4}"/>
              </a:ext>
            </a:extLst>
          </p:cNvPr>
          <p:cNvSpPr/>
          <p:nvPr/>
        </p:nvSpPr>
        <p:spPr>
          <a:xfrm>
            <a:off x="6007407" y="4074930"/>
            <a:ext cx="2475215" cy="277000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225038D9-0B6C-4DC1-9851-32524B104D67}"/>
              </a:ext>
            </a:extLst>
          </p:cNvPr>
          <p:cNvSpPr/>
          <p:nvPr/>
        </p:nvSpPr>
        <p:spPr>
          <a:xfrm>
            <a:off x="6007407" y="4053287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servicios de salud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4A734FD5-099F-4093-864B-A8B453E6DC7A}"/>
              </a:ext>
            </a:extLst>
          </p:cNvPr>
          <p:cNvSpPr/>
          <p:nvPr/>
        </p:nvSpPr>
        <p:spPr>
          <a:xfrm>
            <a:off x="6059730" y="4277064"/>
            <a:ext cx="2475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Listados de población</a:t>
            </a: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instalada disponible para la aplicación (equipos y TH)</a:t>
            </a:r>
          </a:p>
          <a:p>
            <a:pPr marL="171450"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Agendamiento del esquema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Gráfico 90" descr="Cargar con relleno sólido">
            <a:extLst>
              <a:ext uri="{FF2B5EF4-FFF2-40B4-BE49-F238E27FC236}">
                <a16:creationId xmlns:a16="http://schemas.microsoft.com/office/drawing/2014/main" xmlns="" id="{769AC461-A947-419B-BBBF-E4F49B13F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29796" y="5212554"/>
            <a:ext cx="458753" cy="383260"/>
          </a:xfrm>
          <a:prstGeom prst="rect">
            <a:avLst/>
          </a:prstGeom>
        </p:spPr>
      </p:pic>
      <p:pic>
        <p:nvPicPr>
          <p:cNvPr id="92" name="Gráfico 91" descr="Descargar con relleno sólido">
            <a:extLst>
              <a:ext uri="{FF2B5EF4-FFF2-40B4-BE49-F238E27FC236}">
                <a16:creationId xmlns:a16="http://schemas.microsoft.com/office/drawing/2014/main" xmlns="" id="{44145266-CFAB-4A17-A053-A9C2EEC05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66534" y="5201676"/>
            <a:ext cx="499039" cy="499039"/>
          </a:xfrm>
          <a:prstGeom prst="rect">
            <a:avLst/>
          </a:prstGeom>
        </p:spPr>
      </p:pic>
      <p:pic>
        <p:nvPicPr>
          <p:cNvPr id="93" name="Gráfico 92" descr="Comentario que gusta con relleno sólido">
            <a:extLst>
              <a:ext uri="{FF2B5EF4-FFF2-40B4-BE49-F238E27FC236}">
                <a16:creationId xmlns:a16="http://schemas.microsoft.com/office/drawing/2014/main" xmlns="" id="{A6554E3F-2F01-4A7A-B8A3-0806D3555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6868031" y="5160066"/>
            <a:ext cx="535247" cy="535247"/>
          </a:xfrm>
          <a:prstGeom prst="rect">
            <a:avLst/>
          </a:prstGeom>
        </p:spPr>
      </p:pic>
      <p:pic>
        <p:nvPicPr>
          <p:cNvPr id="94" name="Gráfico 93" descr="Teléfono con relleno sólido">
            <a:extLst>
              <a:ext uri="{FF2B5EF4-FFF2-40B4-BE49-F238E27FC236}">
                <a16:creationId xmlns:a16="http://schemas.microsoft.com/office/drawing/2014/main" xmlns="" id="{10923B54-7D76-481F-B987-85C79D8EA4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42363" y="5164505"/>
            <a:ext cx="465955" cy="465955"/>
          </a:xfrm>
          <a:prstGeom prst="rect">
            <a:avLst/>
          </a:prstGeom>
        </p:spPr>
      </p:pic>
      <p:pic>
        <p:nvPicPr>
          <p:cNvPr id="95" name="Gráfico 94" descr="Compartir con relleno sólido">
            <a:extLst>
              <a:ext uri="{FF2B5EF4-FFF2-40B4-BE49-F238E27FC236}">
                <a16:creationId xmlns:a16="http://schemas.microsoft.com/office/drawing/2014/main" xmlns="" id="{93E05694-139B-4FE9-B232-458D81CEA6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40492" y="5212554"/>
            <a:ext cx="383260" cy="383260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B510C906-2789-403A-ACE5-5135C907AD89}"/>
              </a:ext>
            </a:extLst>
          </p:cNvPr>
          <p:cNvSpPr/>
          <p:nvPr/>
        </p:nvSpPr>
        <p:spPr>
          <a:xfrm>
            <a:off x="9207865" y="16255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97" name="Rectángulo redondeado 5">
            <a:extLst>
              <a:ext uri="{FF2B5EF4-FFF2-40B4-BE49-F238E27FC236}">
                <a16:creationId xmlns:a16="http://schemas.microsoft.com/office/drawing/2014/main" xmlns="" id="{11A6429E-2969-4BA6-AA92-0A7FE4DB3348}"/>
              </a:ext>
            </a:extLst>
          </p:cNvPr>
          <p:cNvSpPr/>
          <p:nvPr/>
        </p:nvSpPr>
        <p:spPr>
          <a:xfrm>
            <a:off x="9314121" y="3800087"/>
            <a:ext cx="1694703" cy="266367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xmlns="" id="{30D52ADE-97B6-4BC6-94B9-43811701DEAA}"/>
              </a:ext>
            </a:extLst>
          </p:cNvPr>
          <p:cNvSpPr/>
          <p:nvPr/>
        </p:nvSpPr>
        <p:spPr>
          <a:xfrm>
            <a:off x="8928392" y="3844526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total cargada</a:t>
            </a:r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F8FDC10B-54F7-45C2-BECE-6E150C32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8946" y="2084214"/>
            <a:ext cx="655327" cy="655327"/>
          </a:xfrm>
          <a:prstGeom prst="rect">
            <a:avLst/>
          </a:prstGeom>
        </p:spPr>
      </p:pic>
      <p:pic>
        <p:nvPicPr>
          <p:cNvPr id="100" name="Picture 2" descr="Mi Vacuna - portal de información sobre vacunación en Colombia - Industria  Móvil">
            <a:extLst>
              <a:ext uri="{FF2B5EF4-FFF2-40B4-BE49-F238E27FC236}">
                <a16:creationId xmlns:a16="http://schemas.microsoft.com/office/drawing/2014/main" xmlns="" id="{78C8D175-E735-498D-AFA7-26F397DB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20" y="2876392"/>
            <a:ext cx="1623861" cy="9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errar corchete 100">
            <a:extLst>
              <a:ext uri="{FF2B5EF4-FFF2-40B4-BE49-F238E27FC236}">
                <a16:creationId xmlns:a16="http://schemas.microsoft.com/office/drawing/2014/main" xmlns="" id="{A66D5174-7FC7-4339-B5E1-A1880F2B651E}"/>
              </a:ext>
            </a:extLst>
          </p:cNvPr>
          <p:cNvSpPr/>
          <p:nvPr/>
        </p:nvSpPr>
        <p:spPr>
          <a:xfrm>
            <a:off x="8708996" y="2482749"/>
            <a:ext cx="219396" cy="2489985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xmlns="" id="{DC29DE48-3E7E-48CA-AF97-6148CE1CF0A2}"/>
              </a:ext>
            </a:extLst>
          </p:cNvPr>
          <p:cNvSpPr/>
          <p:nvPr/>
        </p:nvSpPr>
        <p:spPr>
          <a:xfrm>
            <a:off x="5541112" y="4023822"/>
            <a:ext cx="395924" cy="389931"/>
          </a:xfrm>
          <a:prstGeom prst="ellipse">
            <a:avLst/>
          </a:prstGeom>
          <a:gradFill flip="none" rotWithShape="1">
            <a:gsLst>
              <a:gs pos="35000">
                <a:srgbClr val="6799FF"/>
              </a:gs>
              <a:gs pos="100000">
                <a:srgbClr val="3266CC"/>
              </a:gs>
            </a:gsLst>
            <a:path path="circle">
              <a:fillToRect l="50000" t="-80000" r="50000" b="180000"/>
            </a:path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0E499A07-3D9E-4665-B095-EF89650CC1FE}"/>
              </a:ext>
            </a:extLst>
          </p:cNvPr>
          <p:cNvSpPr/>
          <p:nvPr/>
        </p:nvSpPr>
        <p:spPr>
          <a:xfrm>
            <a:off x="5539703" y="4013189"/>
            <a:ext cx="3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E9A7E0B2-F8F8-421C-B400-07ECD40053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4244" y="4504724"/>
            <a:ext cx="564914" cy="56491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B12FF9-C475-4DB4-89CC-B4F0A9991C5D}"/>
              </a:ext>
            </a:extLst>
          </p:cNvPr>
          <p:cNvSpPr/>
          <p:nvPr/>
        </p:nvSpPr>
        <p:spPr>
          <a:xfrm>
            <a:off x="4055274" y="4598634"/>
            <a:ext cx="983241" cy="12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8BAF685-EA50-4318-B3D3-5FD64639238F}"/>
              </a:ext>
            </a:extLst>
          </p:cNvPr>
          <p:cNvSpPr/>
          <p:nvPr/>
        </p:nvSpPr>
        <p:spPr>
          <a:xfrm>
            <a:off x="4909351" y="2121665"/>
            <a:ext cx="155325" cy="260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96CD7B65-5439-4A30-99F4-C55319713845}"/>
              </a:ext>
            </a:extLst>
          </p:cNvPr>
          <p:cNvSpPr/>
          <p:nvPr/>
        </p:nvSpPr>
        <p:spPr>
          <a:xfrm>
            <a:off x="4909351" y="2045834"/>
            <a:ext cx="655326" cy="29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A17B9190-88CF-4C89-8572-DD3BF6775B2A}"/>
              </a:ext>
            </a:extLst>
          </p:cNvPr>
          <p:cNvSpPr/>
          <p:nvPr/>
        </p:nvSpPr>
        <p:spPr>
          <a:xfrm>
            <a:off x="5579163" y="5706191"/>
            <a:ext cx="307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los medios de comunicación a las personas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5995F0E3-3759-4F8F-B1E1-5A3F83267E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079" y="83314"/>
            <a:ext cx="475979" cy="475979"/>
          </a:xfrm>
          <a:prstGeom prst="rect">
            <a:avLst/>
          </a:prstGeom>
        </p:spPr>
      </p:pic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7B2C739C-2C38-4BF6-AD95-D282E89C3F48}"/>
              </a:ext>
            </a:extLst>
          </p:cNvPr>
          <p:cNvSpPr/>
          <p:nvPr/>
        </p:nvSpPr>
        <p:spPr>
          <a:xfrm>
            <a:off x="5712434" y="6295380"/>
            <a:ext cx="30702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PAIWEB</a:t>
            </a:r>
          </a:p>
        </p:txBody>
      </p:sp>
      <p:pic>
        <p:nvPicPr>
          <p:cNvPr id="109" name="Gráfico 108" descr="Hombre programador con relleno sólido">
            <a:extLst>
              <a:ext uri="{FF2B5EF4-FFF2-40B4-BE49-F238E27FC236}">
                <a16:creationId xmlns:a16="http://schemas.microsoft.com/office/drawing/2014/main" xmlns="" id="{68BA2A21-96C1-4C5D-A958-91349B9A9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829546" y="6028749"/>
            <a:ext cx="626583" cy="626583"/>
          </a:xfrm>
          <a:prstGeom prst="rect">
            <a:avLst/>
          </a:prstGeom>
        </p:spPr>
      </p:pic>
      <p:sp>
        <p:nvSpPr>
          <p:cNvPr id="47" name="Elipse 4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A7FE08E-3F23-4061-A353-7E794AC97020}"/>
              </a:ext>
            </a:extLst>
          </p:cNvPr>
          <p:cNvSpPr/>
          <p:nvPr/>
        </p:nvSpPr>
        <p:spPr>
          <a:xfrm>
            <a:off x="11653520" y="6295380"/>
            <a:ext cx="345440" cy="24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05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ángulo 108">
            <a:extLst>
              <a:ext uri="{FF2B5EF4-FFF2-40B4-BE49-F238E27FC236}">
                <a16:creationId xmlns:a16="http://schemas.microsoft.com/office/drawing/2014/main" xmlns="" id="{50F8862C-2F7C-4589-BF3A-BFFD4FF8AAF7}"/>
              </a:ext>
            </a:extLst>
          </p:cNvPr>
          <p:cNvSpPr/>
          <p:nvPr/>
        </p:nvSpPr>
        <p:spPr>
          <a:xfrm>
            <a:off x="4917207" y="1704514"/>
            <a:ext cx="155784" cy="351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936C2A1-2E1C-9645-8A08-0694862CF7AF}"/>
              </a:ext>
            </a:extLst>
          </p:cNvPr>
          <p:cNvSpPr txBox="1"/>
          <p:nvPr/>
        </p:nvSpPr>
        <p:spPr>
          <a:xfrm>
            <a:off x="1056860" y="83314"/>
            <a:ext cx="7725810" cy="461665"/>
          </a:xfrm>
          <a:prstGeom prst="rect">
            <a:avLst/>
          </a:prstGeom>
          <a:solidFill>
            <a:srgbClr val="12367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para vacunación COVID-19 población general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6AD109E3-7984-B240-BE80-618EC5D00936}"/>
              </a:ext>
            </a:extLst>
          </p:cNvPr>
          <p:cNvCxnSpPr>
            <a:cxnSpLocks/>
          </p:cNvCxnSpPr>
          <p:nvPr/>
        </p:nvCxnSpPr>
        <p:spPr>
          <a:xfrm>
            <a:off x="913263" y="-86759"/>
            <a:ext cx="0" cy="805850"/>
          </a:xfrm>
          <a:prstGeom prst="line">
            <a:avLst/>
          </a:prstGeom>
          <a:ln w="28575">
            <a:solidFill>
              <a:srgbClr val="12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54A639C-1C9A-4B75-960E-A7D83FEFFB5D}"/>
              </a:ext>
            </a:extLst>
          </p:cNvPr>
          <p:cNvSpPr/>
          <p:nvPr/>
        </p:nvSpPr>
        <p:spPr>
          <a:xfrm>
            <a:off x="1320256" y="4758301"/>
            <a:ext cx="2226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 IPS vacunadoras</a:t>
            </a:r>
          </a:p>
        </p:txBody>
      </p:sp>
      <p:sp>
        <p:nvSpPr>
          <p:cNvPr id="19" name="Rectángulo redondeado 5">
            <a:extLst>
              <a:ext uri="{FF2B5EF4-FFF2-40B4-BE49-F238E27FC236}">
                <a16:creationId xmlns:a16="http://schemas.microsoft.com/office/drawing/2014/main" xmlns="" id="{6D87D36C-9F5D-4D78-A634-0758837EEBFC}"/>
              </a:ext>
            </a:extLst>
          </p:cNvPr>
          <p:cNvSpPr/>
          <p:nvPr/>
        </p:nvSpPr>
        <p:spPr>
          <a:xfrm>
            <a:off x="1494591" y="831621"/>
            <a:ext cx="2475215" cy="277000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52EEC1A-1E5E-48B7-BC2D-F2A1C7A5E764}"/>
              </a:ext>
            </a:extLst>
          </p:cNvPr>
          <p:cNvSpPr/>
          <p:nvPr/>
        </p:nvSpPr>
        <p:spPr>
          <a:xfrm>
            <a:off x="1494591" y="809978"/>
            <a:ext cx="2395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a vacunar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C3271FB-98FE-4C02-A117-8C7194EBD05E}"/>
              </a:ext>
            </a:extLst>
          </p:cNvPr>
          <p:cNvSpPr/>
          <p:nvPr/>
        </p:nvSpPr>
        <p:spPr>
          <a:xfrm>
            <a:off x="986563" y="865240"/>
            <a:ext cx="395924" cy="389931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F1F48A8-595E-4F4F-AC64-394A03405EA5}"/>
              </a:ext>
            </a:extLst>
          </p:cNvPr>
          <p:cNvSpPr/>
          <p:nvPr/>
        </p:nvSpPr>
        <p:spPr>
          <a:xfrm>
            <a:off x="1019559" y="84154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5E454E6-D3D7-40F4-8052-2E49306AEA23}"/>
              </a:ext>
            </a:extLst>
          </p:cNvPr>
          <p:cNvSpPr/>
          <p:nvPr/>
        </p:nvSpPr>
        <p:spPr>
          <a:xfrm>
            <a:off x="1094406" y="2751561"/>
            <a:ext cx="45719" cy="99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46F6957C-02BD-4619-94B0-A3DEB884C6AC}"/>
              </a:ext>
            </a:extLst>
          </p:cNvPr>
          <p:cNvSpPr/>
          <p:nvPr/>
        </p:nvSpPr>
        <p:spPr>
          <a:xfrm rot="5400000" flipH="1">
            <a:off x="1102576" y="2654228"/>
            <a:ext cx="45719" cy="107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Gráfico 23" descr="Hombre y mujer con relleno sólido">
            <a:extLst>
              <a:ext uri="{FF2B5EF4-FFF2-40B4-BE49-F238E27FC236}">
                <a16:creationId xmlns:a16="http://schemas.microsoft.com/office/drawing/2014/main" xmlns="" id="{EE581C22-AF2A-47C9-AD09-69EA489D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5244" y="3257422"/>
            <a:ext cx="486220" cy="486220"/>
          </a:xfrm>
          <a:prstGeom prst="rect">
            <a:avLst/>
          </a:prstGeom>
        </p:spPr>
      </p:pic>
      <p:pic>
        <p:nvPicPr>
          <p:cNvPr id="26" name="Gráfico 25" descr="Mujer con niño con relleno sólido">
            <a:extLst>
              <a:ext uri="{FF2B5EF4-FFF2-40B4-BE49-F238E27FC236}">
                <a16:creationId xmlns:a16="http://schemas.microsoft.com/office/drawing/2014/main" xmlns="" id="{E8E3A4B2-B321-4B05-BFB6-6D2B69BD5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6220" y="3257422"/>
            <a:ext cx="486220" cy="486220"/>
          </a:xfrm>
          <a:prstGeom prst="rect">
            <a:avLst/>
          </a:prstGeom>
        </p:spPr>
      </p:pic>
      <p:pic>
        <p:nvPicPr>
          <p:cNvPr id="30" name="Gráfico 29" descr="Hombre con bastón con relleno sólido">
            <a:extLst>
              <a:ext uri="{FF2B5EF4-FFF2-40B4-BE49-F238E27FC236}">
                <a16:creationId xmlns:a16="http://schemas.microsoft.com/office/drawing/2014/main" xmlns="" id="{69167910-061E-43D9-8D2E-6B5C2818F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5734" y="2751561"/>
            <a:ext cx="371531" cy="371531"/>
          </a:xfrm>
          <a:prstGeom prst="rect">
            <a:avLst/>
          </a:prstGeom>
        </p:spPr>
      </p:pic>
      <p:pic>
        <p:nvPicPr>
          <p:cNvPr id="31" name="Gráfico 30" descr="Persona comiendo con relleno sólido">
            <a:extLst>
              <a:ext uri="{FF2B5EF4-FFF2-40B4-BE49-F238E27FC236}">
                <a16:creationId xmlns:a16="http://schemas.microsoft.com/office/drawing/2014/main" xmlns="" id="{5F4ADC7D-51EE-4CAD-8567-2DB0364AC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99464" y="2715204"/>
            <a:ext cx="462000" cy="462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193A651-1F4C-4FCE-9C0D-1BD9A75DE220}"/>
              </a:ext>
            </a:extLst>
          </p:cNvPr>
          <p:cNvSpPr/>
          <p:nvPr/>
        </p:nvSpPr>
        <p:spPr>
          <a:xfrm>
            <a:off x="1587442" y="2879769"/>
            <a:ext cx="2800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 información de domicilio y contacto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demanda inducida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xmlns="" id="{CE9F7559-CD81-41EB-9F4A-EC5C27E9A28B}"/>
              </a:ext>
            </a:extLst>
          </p:cNvPr>
          <p:cNvSpPr/>
          <p:nvPr/>
        </p:nvSpPr>
        <p:spPr>
          <a:xfrm>
            <a:off x="2318377" y="3630153"/>
            <a:ext cx="346230" cy="296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BFECA311-1F44-4F2A-BC8E-F8181C2B630A}"/>
              </a:ext>
            </a:extLst>
          </p:cNvPr>
          <p:cNvSpPr/>
          <p:nvPr/>
        </p:nvSpPr>
        <p:spPr>
          <a:xfrm>
            <a:off x="708571" y="3943950"/>
            <a:ext cx="395924" cy="389931"/>
          </a:xfrm>
          <a:prstGeom prst="ellipse">
            <a:avLst/>
          </a:prstGeom>
          <a:gradFill flip="none" rotWithShape="1">
            <a:gsLst>
              <a:gs pos="35000">
                <a:srgbClr val="6799FF"/>
              </a:gs>
              <a:gs pos="100000">
                <a:srgbClr val="3266CC"/>
              </a:gs>
            </a:gsLst>
            <a:path path="circle">
              <a:fillToRect l="50000" t="-80000" r="50000" b="180000"/>
            </a:path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4F8CC7D0-5E34-4BB0-8EB4-0EF104A85DCB}"/>
              </a:ext>
            </a:extLst>
          </p:cNvPr>
          <p:cNvSpPr/>
          <p:nvPr/>
        </p:nvSpPr>
        <p:spPr>
          <a:xfrm>
            <a:off x="732562" y="3933317"/>
            <a:ext cx="3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6" name="Rectángulo redondeado 5">
            <a:extLst>
              <a:ext uri="{FF2B5EF4-FFF2-40B4-BE49-F238E27FC236}">
                <a16:creationId xmlns:a16="http://schemas.microsoft.com/office/drawing/2014/main" xmlns="" id="{C036BEBE-35A8-4150-A3A8-BE2839509F76}"/>
              </a:ext>
            </a:extLst>
          </p:cNvPr>
          <p:cNvSpPr/>
          <p:nvPr/>
        </p:nvSpPr>
        <p:spPr>
          <a:xfrm>
            <a:off x="1283000" y="4037941"/>
            <a:ext cx="2475215" cy="277000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AFEBCBAF-8210-4AA2-B82E-89A043126678}"/>
              </a:ext>
            </a:extLst>
          </p:cNvPr>
          <p:cNvSpPr/>
          <p:nvPr/>
        </p:nvSpPr>
        <p:spPr>
          <a:xfrm>
            <a:off x="1283000" y="4016298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vacunación asignación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7D32C59D-1307-4C3A-83D0-BCF8FB625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6821" y="3974648"/>
            <a:ext cx="359233" cy="3592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7C4C4769-3D63-4EAD-9C0F-51F27A7B6D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2624" y="4385179"/>
            <a:ext cx="1648516" cy="356436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236DFDF6-7B54-4443-B94C-7EB045CD9580}"/>
              </a:ext>
            </a:extLst>
          </p:cNvPr>
          <p:cNvSpPr txBox="1"/>
          <p:nvPr/>
        </p:nvSpPr>
        <p:spPr>
          <a:xfrm>
            <a:off x="530370" y="5107783"/>
            <a:ext cx="1406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EAPB - ET Concertar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6CB9F311-0BB4-436A-891F-084ABF4DE4E2}"/>
              </a:ext>
            </a:extLst>
          </p:cNvPr>
          <p:cNvCxnSpPr>
            <a:cxnSpLocks/>
          </p:cNvCxnSpPr>
          <p:nvPr/>
        </p:nvCxnSpPr>
        <p:spPr>
          <a:xfrm>
            <a:off x="3535153" y="5658358"/>
            <a:ext cx="0" cy="8083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DE4A1530-F1C2-4B4D-B51B-F8CCB50FB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6301" y="5637454"/>
            <a:ext cx="415948" cy="41594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32C17B64-C6E1-45E3-8375-E96BAD28F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3606" y="5673839"/>
            <a:ext cx="404442" cy="404442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848B660E-8AE4-47C7-A4FC-9BEE3D22DAE8}"/>
              </a:ext>
            </a:extLst>
          </p:cNvPr>
          <p:cNvSpPr txBox="1"/>
          <p:nvPr/>
        </p:nvSpPr>
        <p:spPr>
          <a:xfrm>
            <a:off x="1771212" y="6131674"/>
            <a:ext cx="10559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Residencia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164BD674-5C04-4759-A012-7724F3FB2373}"/>
              </a:ext>
            </a:extLst>
          </p:cNvPr>
          <p:cNvSpPr txBox="1"/>
          <p:nvPr/>
        </p:nvSpPr>
        <p:spPr>
          <a:xfrm>
            <a:off x="2686839" y="6097367"/>
            <a:ext cx="873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400"/>
            </a:pPr>
            <a:r>
              <a:rPr lang="es-C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  <a:p>
            <a:pPr lvl="0" algn="ctr">
              <a:buClr>
                <a:srgbClr val="FFFFFF"/>
              </a:buClr>
              <a:buSzPts val="1400"/>
            </a:pPr>
            <a:endParaRPr lang="es-CO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F4599CC4-E0A6-4BF1-B28C-92738263AED5}"/>
              </a:ext>
            </a:extLst>
          </p:cNvPr>
          <p:cNvSpPr/>
          <p:nvPr/>
        </p:nvSpPr>
        <p:spPr>
          <a:xfrm>
            <a:off x="6028176" y="78959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1" name="Rectángulo redondeado 5">
            <a:extLst>
              <a:ext uri="{FF2B5EF4-FFF2-40B4-BE49-F238E27FC236}">
                <a16:creationId xmlns:a16="http://schemas.microsoft.com/office/drawing/2014/main" xmlns="" id="{F1471BAF-0DE6-4C91-A6A0-B6C32CA996F1}"/>
              </a:ext>
            </a:extLst>
          </p:cNvPr>
          <p:cNvSpPr/>
          <p:nvPr/>
        </p:nvSpPr>
        <p:spPr>
          <a:xfrm>
            <a:off x="6458698" y="833099"/>
            <a:ext cx="2475215" cy="350344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5C79827F-B56D-4501-A616-CE912E0FE2F9}"/>
              </a:ext>
            </a:extLst>
          </p:cNvPr>
          <p:cNvSpPr/>
          <p:nvPr/>
        </p:nvSpPr>
        <p:spPr>
          <a:xfrm>
            <a:off x="6458698" y="811456"/>
            <a:ext cx="2395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- Verificación de capacidades de IPS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AC53E03A-70CF-4505-8FF4-E8D265C1C1D9}"/>
              </a:ext>
            </a:extLst>
          </p:cNvPr>
          <p:cNvSpPr/>
          <p:nvPr/>
        </p:nvSpPr>
        <p:spPr>
          <a:xfrm>
            <a:off x="6647749" y="1411450"/>
            <a:ext cx="2289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vacunación (capacidad y cumplimiento de requisitos)</a:t>
            </a: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la vacuna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8EC7E3F9-C5BD-4221-AF09-1E937D8D6033}"/>
              </a:ext>
            </a:extLst>
          </p:cNvPr>
          <p:cNvSpPr/>
          <p:nvPr/>
        </p:nvSpPr>
        <p:spPr>
          <a:xfrm>
            <a:off x="5869588" y="3313607"/>
            <a:ext cx="395924" cy="389931"/>
          </a:xfrm>
          <a:prstGeom prst="ellipse">
            <a:avLst/>
          </a:prstGeom>
          <a:gradFill flip="none" rotWithShape="1">
            <a:gsLst>
              <a:gs pos="35000">
                <a:srgbClr val="6799FF"/>
              </a:gs>
              <a:gs pos="100000">
                <a:srgbClr val="3266CC"/>
              </a:gs>
            </a:gsLst>
            <a:path path="circle">
              <a:fillToRect l="50000" t="-80000" r="50000" b="180000"/>
            </a:path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16FA798F-C514-44A0-B2C8-24DF12054A36}"/>
              </a:ext>
            </a:extLst>
          </p:cNvPr>
          <p:cNvSpPr/>
          <p:nvPr/>
        </p:nvSpPr>
        <p:spPr>
          <a:xfrm>
            <a:off x="5868179" y="3302974"/>
            <a:ext cx="3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58" name="Rectángulo redondeado 5">
            <a:extLst>
              <a:ext uri="{FF2B5EF4-FFF2-40B4-BE49-F238E27FC236}">
                <a16:creationId xmlns:a16="http://schemas.microsoft.com/office/drawing/2014/main" xmlns="" id="{8BEFBA1A-644D-4FEE-983E-0D5B7A2009C4}"/>
              </a:ext>
            </a:extLst>
          </p:cNvPr>
          <p:cNvSpPr/>
          <p:nvPr/>
        </p:nvSpPr>
        <p:spPr>
          <a:xfrm>
            <a:off x="6353638" y="3364715"/>
            <a:ext cx="2475215" cy="277000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B1F926C5-1CF9-4513-AC48-BDD553981ECC}"/>
              </a:ext>
            </a:extLst>
          </p:cNvPr>
          <p:cNvSpPr/>
          <p:nvPr/>
        </p:nvSpPr>
        <p:spPr>
          <a:xfrm>
            <a:off x="6353638" y="3343072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servicios de salud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44FC55FB-3A3A-4A49-9B93-14784BB62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720" y="3794509"/>
            <a:ext cx="564914" cy="564914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378713A8-246D-4513-B793-911E779965CF}"/>
              </a:ext>
            </a:extLst>
          </p:cNvPr>
          <p:cNvSpPr/>
          <p:nvPr/>
        </p:nvSpPr>
        <p:spPr>
          <a:xfrm>
            <a:off x="6405961" y="3566849"/>
            <a:ext cx="2475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Listados de población de la EPS</a:t>
            </a:r>
          </a:p>
          <a:p>
            <a:pPr marL="17145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instalada disponible para la aplicación (equipos y TH)</a:t>
            </a:r>
          </a:p>
          <a:p>
            <a:pPr marL="171450" lvl="0" indent="-171450" algn="just">
              <a:buClr>
                <a:srgbClr val="1C3868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Agendamiento del esquema</a:t>
            </a:r>
          </a:p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Gráfico 65" descr="Cargar con relleno sólido">
            <a:extLst>
              <a:ext uri="{FF2B5EF4-FFF2-40B4-BE49-F238E27FC236}">
                <a16:creationId xmlns:a16="http://schemas.microsoft.com/office/drawing/2014/main" xmlns="" id="{79906019-80EF-4076-962B-DDC7171662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76027" y="4502339"/>
            <a:ext cx="458753" cy="383260"/>
          </a:xfrm>
          <a:prstGeom prst="rect">
            <a:avLst/>
          </a:prstGeom>
        </p:spPr>
      </p:pic>
      <p:pic>
        <p:nvPicPr>
          <p:cNvPr id="68" name="Gráfico 67" descr="Descargar con relleno sólido">
            <a:extLst>
              <a:ext uri="{FF2B5EF4-FFF2-40B4-BE49-F238E27FC236}">
                <a16:creationId xmlns:a16="http://schemas.microsoft.com/office/drawing/2014/main" xmlns="" id="{6FC9C612-1091-42FE-B0DB-068DAA4AB7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12765" y="4491461"/>
            <a:ext cx="499039" cy="499039"/>
          </a:xfrm>
          <a:prstGeom prst="rect">
            <a:avLst/>
          </a:prstGeom>
        </p:spPr>
      </p:pic>
      <p:pic>
        <p:nvPicPr>
          <p:cNvPr id="70" name="Gráfico 69" descr="Comentario que gusta con relleno sólido">
            <a:extLst>
              <a:ext uri="{FF2B5EF4-FFF2-40B4-BE49-F238E27FC236}">
                <a16:creationId xmlns:a16="http://schemas.microsoft.com/office/drawing/2014/main" xmlns="" id="{1AEC0AF0-9DE0-4182-BB8F-0D8536F432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H="1">
            <a:off x="7214262" y="4449851"/>
            <a:ext cx="535247" cy="535247"/>
          </a:xfrm>
          <a:prstGeom prst="rect">
            <a:avLst/>
          </a:prstGeom>
        </p:spPr>
      </p:pic>
      <p:pic>
        <p:nvPicPr>
          <p:cNvPr id="72" name="Gráfico 71" descr="Teléfono con relleno sólido">
            <a:extLst>
              <a:ext uri="{FF2B5EF4-FFF2-40B4-BE49-F238E27FC236}">
                <a16:creationId xmlns:a16="http://schemas.microsoft.com/office/drawing/2014/main" xmlns="" id="{44CC402C-50ED-492E-BE03-6D9832E13B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88594" y="4454290"/>
            <a:ext cx="465955" cy="465955"/>
          </a:xfrm>
          <a:prstGeom prst="rect">
            <a:avLst/>
          </a:prstGeom>
        </p:spPr>
      </p:pic>
      <p:pic>
        <p:nvPicPr>
          <p:cNvPr id="74" name="Gráfico 73" descr="Compartir con relleno sólido">
            <a:extLst>
              <a:ext uri="{FF2B5EF4-FFF2-40B4-BE49-F238E27FC236}">
                <a16:creationId xmlns:a16="http://schemas.microsoft.com/office/drawing/2014/main" xmlns="" id="{11203117-ED40-4B86-A059-E4E15EEBCAE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386723" y="4502339"/>
            <a:ext cx="383260" cy="383260"/>
          </a:xfrm>
          <a:prstGeom prst="rect">
            <a:avLst/>
          </a:prstGeom>
        </p:spPr>
      </p:pic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B5C096D8-5FE2-4317-BB07-8B65521CAE9E}"/>
              </a:ext>
            </a:extLst>
          </p:cNvPr>
          <p:cNvSpPr/>
          <p:nvPr/>
        </p:nvSpPr>
        <p:spPr>
          <a:xfrm>
            <a:off x="5869588" y="4995976"/>
            <a:ext cx="307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los medios de comunicación a las personas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18BD3800-CEE8-4BD2-A64B-CE12627A99E7}"/>
              </a:ext>
            </a:extLst>
          </p:cNvPr>
          <p:cNvSpPr/>
          <p:nvPr/>
        </p:nvSpPr>
        <p:spPr>
          <a:xfrm>
            <a:off x="3347505" y="4575815"/>
            <a:ext cx="14978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Vacunadoras</a:t>
            </a:r>
          </a:p>
        </p:txBody>
      </p:sp>
      <p:pic>
        <p:nvPicPr>
          <p:cNvPr id="78" name="Gráfico 77" descr="Conexiones contorno">
            <a:extLst>
              <a:ext uri="{FF2B5EF4-FFF2-40B4-BE49-F238E27FC236}">
                <a16:creationId xmlns:a16="http://schemas.microsoft.com/office/drawing/2014/main" xmlns="" id="{B2A9B522-8612-4DF8-9BB4-9BC2FC20D2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790265" y="4855554"/>
            <a:ext cx="626583" cy="626583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4CBA500C-CBD7-4F95-8DF3-59FB1AB559FD}"/>
              </a:ext>
            </a:extLst>
          </p:cNvPr>
          <p:cNvSpPr/>
          <p:nvPr/>
        </p:nvSpPr>
        <p:spPr>
          <a:xfrm>
            <a:off x="1191951" y="1207460"/>
            <a:ext cx="1443507" cy="251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ASEGURADO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520192C0-ED8A-4074-9677-FB1FA2DDA5BA}"/>
              </a:ext>
            </a:extLst>
          </p:cNvPr>
          <p:cNvSpPr/>
          <p:nvPr/>
        </p:nvSpPr>
        <p:spPr>
          <a:xfrm>
            <a:off x="2446400" y="1202865"/>
            <a:ext cx="1443507" cy="251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ASEGURADO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xmlns="" id="{1A54E6A5-700C-4A80-8E8D-BC8D30E928A2}"/>
              </a:ext>
            </a:extLst>
          </p:cNvPr>
          <p:cNvCxnSpPr/>
          <p:nvPr/>
        </p:nvCxnSpPr>
        <p:spPr>
          <a:xfrm>
            <a:off x="2486948" y="1202865"/>
            <a:ext cx="0" cy="121205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áfico 84" descr="Portapapeles mezclado contorno">
            <a:extLst>
              <a:ext uri="{FF2B5EF4-FFF2-40B4-BE49-F238E27FC236}">
                <a16:creationId xmlns:a16="http://schemas.microsoft.com/office/drawing/2014/main" xmlns="" id="{0EDB5859-20AF-4E26-8C71-4A4BB92D172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805528" y="1406233"/>
            <a:ext cx="480622" cy="480622"/>
          </a:xfrm>
          <a:prstGeom prst="rect">
            <a:avLst/>
          </a:prstGeom>
        </p:spPr>
      </p:pic>
      <p:pic>
        <p:nvPicPr>
          <p:cNvPr id="87" name="Gráfico 86" descr="Insignia de portapapeles contorno">
            <a:extLst>
              <a:ext uri="{FF2B5EF4-FFF2-40B4-BE49-F238E27FC236}">
                <a16:creationId xmlns:a16="http://schemas.microsoft.com/office/drawing/2014/main" xmlns="" id="{5E98668F-7EB6-4A37-B66B-C5C304CCEF7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771212" y="1458740"/>
            <a:ext cx="505118" cy="505118"/>
          </a:xfrm>
          <a:prstGeom prst="rect">
            <a:avLst/>
          </a:prstGeom>
        </p:spPr>
      </p:pic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3ECE56D5-CC10-4185-B3E6-278A5F01CF74}"/>
              </a:ext>
            </a:extLst>
          </p:cNvPr>
          <p:cNvSpPr/>
          <p:nvPr/>
        </p:nvSpPr>
        <p:spPr>
          <a:xfrm>
            <a:off x="2343288" y="1866930"/>
            <a:ext cx="205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Migrante regular no asegurado</a:t>
            </a:r>
          </a:p>
          <a:p>
            <a:pPr lvl="0" algn="just">
              <a:buClr>
                <a:srgbClr val="FFFFFF"/>
              </a:buClr>
              <a:buSzPts val="1400"/>
            </a:pPr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PPNA no sujeto a focalización</a:t>
            </a:r>
          </a:p>
        </p:txBody>
      </p:sp>
      <p:sp>
        <p:nvSpPr>
          <p:cNvPr id="89" name="Cerrar corchete 88">
            <a:extLst>
              <a:ext uri="{FF2B5EF4-FFF2-40B4-BE49-F238E27FC236}">
                <a16:creationId xmlns:a16="http://schemas.microsoft.com/office/drawing/2014/main" xmlns="" id="{2FF0EC6D-6FCC-4CBA-B17E-E9CEEF56A087}"/>
              </a:ext>
            </a:extLst>
          </p:cNvPr>
          <p:cNvSpPr/>
          <p:nvPr/>
        </p:nvSpPr>
        <p:spPr>
          <a:xfrm rot="5400000">
            <a:off x="2437628" y="1790981"/>
            <a:ext cx="45719" cy="1383532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Flecha: hacia abajo 89">
            <a:extLst>
              <a:ext uri="{FF2B5EF4-FFF2-40B4-BE49-F238E27FC236}">
                <a16:creationId xmlns:a16="http://schemas.microsoft.com/office/drawing/2014/main" xmlns="" id="{507E384C-74C3-4065-BCBB-1EFD438765E1}"/>
              </a:ext>
            </a:extLst>
          </p:cNvPr>
          <p:cNvSpPr/>
          <p:nvPr/>
        </p:nvSpPr>
        <p:spPr>
          <a:xfrm>
            <a:off x="2289228" y="2576333"/>
            <a:ext cx="346230" cy="28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8B24CB71-F37D-4FB0-9731-8AE636F9F1C1}"/>
              </a:ext>
            </a:extLst>
          </p:cNvPr>
          <p:cNvCxnSpPr>
            <a:cxnSpLocks/>
          </p:cNvCxnSpPr>
          <p:nvPr/>
        </p:nvCxnSpPr>
        <p:spPr>
          <a:xfrm>
            <a:off x="2800250" y="5622846"/>
            <a:ext cx="0" cy="86673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xmlns="" id="{420828FB-304D-4CBE-BDD4-80BC1B7D4C45}"/>
              </a:ext>
            </a:extLst>
          </p:cNvPr>
          <p:cNvSpPr txBox="1"/>
          <p:nvPr/>
        </p:nvSpPr>
        <p:spPr>
          <a:xfrm>
            <a:off x="441307" y="5718329"/>
            <a:ext cx="147829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40B228FA-A092-46C2-87F7-82EC41BFA71C}"/>
              </a:ext>
            </a:extLst>
          </p:cNvPr>
          <p:cNvSpPr txBox="1"/>
          <p:nvPr/>
        </p:nvSpPr>
        <p:spPr>
          <a:xfrm>
            <a:off x="3496200" y="6121697"/>
            <a:ext cx="8730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400"/>
            </a:pPr>
            <a:r>
              <a:rPr lang="es-C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personal</a:t>
            </a:r>
          </a:p>
          <a:p>
            <a:pPr lvl="0" algn="ctr">
              <a:buClr>
                <a:srgbClr val="FFFFFF"/>
              </a:buClr>
              <a:buSzPts val="1400"/>
            </a:pPr>
            <a:endParaRPr lang="es-CO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Gráfico 100" descr="Baile con relleno sólido">
            <a:extLst>
              <a:ext uri="{FF2B5EF4-FFF2-40B4-BE49-F238E27FC236}">
                <a16:creationId xmlns:a16="http://schemas.microsoft.com/office/drawing/2014/main" xmlns="" id="{EA44C7D5-42F7-45E5-9B43-2F5E711248F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3652076" y="5618269"/>
            <a:ext cx="496854" cy="496854"/>
          </a:xfrm>
          <a:prstGeom prst="rect">
            <a:avLst/>
          </a:prstGeom>
        </p:spPr>
      </p:pic>
      <p:pic>
        <p:nvPicPr>
          <p:cNvPr id="104" name="Gráfico 103" descr="Hospital contorno">
            <a:extLst>
              <a:ext uri="{FF2B5EF4-FFF2-40B4-BE49-F238E27FC236}">
                <a16:creationId xmlns:a16="http://schemas.microsoft.com/office/drawing/2014/main" xmlns="" id="{A36336FC-5F4F-4CAA-AFD5-C194526B733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922853" y="6000254"/>
            <a:ext cx="608962" cy="608962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34B1AF43-F8F8-4241-BEC3-CC0B8EEF31A5}"/>
              </a:ext>
            </a:extLst>
          </p:cNvPr>
          <p:cNvSpPr txBox="1"/>
          <p:nvPr/>
        </p:nvSpPr>
        <p:spPr>
          <a:xfrm>
            <a:off x="95465" y="1495535"/>
            <a:ext cx="124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xmlns="" id="{100B8977-7DBD-4E3A-823B-CDE9F2F83C59}"/>
              </a:ext>
            </a:extLst>
          </p:cNvPr>
          <p:cNvSpPr txBox="1"/>
          <p:nvPr/>
        </p:nvSpPr>
        <p:spPr>
          <a:xfrm>
            <a:off x="3347505" y="1470831"/>
            <a:ext cx="124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territorial</a:t>
            </a:r>
          </a:p>
        </p:txBody>
      </p:sp>
      <p:sp>
        <p:nvSpPr>
          <p:cNvPr id="107" name="Flecha: hacia abajo 106">
            <a:extLst>
              <a:ext uri="{FF2B5EF4-FFF2-40B4-BE49-F238E27FC236}">
                <a16:creationId xmlns:a16="http://schemas.microsoft.com/office/drawing/2014/main" xmlns="" id="{DC9ED131-83AA-494A-A5AF-3EBE0C5AF6E8}"/>
              </a:ext>
            </a:extLst>
          </p:cNvPr>
          <p:cNvSpPr/>
          <p:nvPr/>
        </p:nvSpPr>
        <p:spPr>
          <a:xfrm rot="16200000">
            <a:off x="4938220" y="1177592"/>
            <a:ext cx="236961" cy="1164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Abrir corchete 110">
            <a:extLst>
              <a:ext uri="{FF2B5EF4-FFF2-40B4-BE49-F238E27FC236}">
                <a16:creationId xmlns:a16="http://schemas.microsoft.com/office/drawing/2014/main" xmlns="" id="{FB5A0235-83F0-4CB7-A217-B5C0288E5B2C}"/>
              </a:ext>
            </a:extLst>
          </p:cNvPr>
          <p:cNvSpPr/>
          <p:nvPr/>
        </p:nvSpPr>
        <p:spPr>
          <a:xfrm rot="5400000">
            <a:off x="3136291" y="4761876"/>
            <a:ext cx="143621" cy="152340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xmlns="" id="{58BC85A0-5F64-4FC3-96B6-FBE3E6951B6F}"/>
              </a:ext>
            </a:extLst>
          </p:cNvPr>
          <p:cNvSpPr/>
          <p:nvPr/>
        </p:nvSpPr>
        <p:spPr>
          <a:xfrm>
            <a:off x="9554096" y="9153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14" name="Rectángulo redondeado 5">
            <a:extLst>
              <a:ext uri="{FF2B5EF4-FFF2-40B4-BE49-F238E27FC236}">
                <a16:creationId xmlns:a16="http://schemas.microsoft.com/office/drawing/2014/main" xmlns="" id="{CB40BA25-DF8B-43D7-9A70-330BDD652964}"/>
              </a:ext>
            </a:extLst>
          </p:cNvPr>
          <p:cNvSpPr/>
          <p:nvPr/>
        </p:nvSpPr>
        <p:spPr>
          <a:xfrm>
            <a:off x="9660352" y="3089872"/>
            <a:ext cx="1694703" cy="266367"/>
          </a:xfrm>
          <a:prstGeom prst="roundRect">
            <a:avLst/>
          </a:prstGeom>
          <a:gradFill flip="none" rotWithShape="1">
            <a:gsLst>
              <a:gs pos="5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xmlns="" id="{CBF105B2-027A-4E54-BB14-F31B3D8A293E}"/>
              </a:ext>
            </a:extLst>
          </p:cNvPr>
          <p:cNvSpPr/>
          <p:nvPr/>
        </p:nvSpPr>
        <p:spPr>
          <a:xfrm>
            <a:off x="9274623" y="3134311"/>
            <a:ext cx="239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total cargada</a:t>
            </a:r>
          </a:p>
        </p:txBody>
      </p:sp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122CEB41-1BAA-4019-8B8C-9694798567BF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5177" y="1373999"/>
            <a:ext cx="655327" cy="655327"/>
          </a:xfrm>
          <a:prstGeom prst="rect">
            <a:avLst/>
          </a:prstGeom>
        </p:spPr>
      </p:pic>
      <p:sp>
        <p:nvSpPr>
          <p:cNvPr id="119" name="Flecha: hacia abajo 118">
            <a:extLst>
              <a:ext uri="{FF2B5EF4-FFF2-40B4-BE49-F238E27FC236}">
                <a16:creationId xmlns:a16="http://schemas.microsoft.com/office/drawing/2014/main" xmlns="" id="{D30A1930-1C9F-4C16-B3AA-FEF687F874F9}"/>
              </a:ext>
            </a:extLst>
          </p:cNvPr>
          <p:cNvSpPr/>
          <p:nvPr/>
        </p:nvSpPr>
        <p:spPr>
          <a:xfrm rot="16200000">
            <a:off x="4933180" y="4590296"/>
            <a:ext cx="236961" cy="1164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Mi Vacuna - portal de información sobre vacunación en Colombia - Industria  Móvil">
            <a:extLst>
              <a:ext uri="{FF2B5EF4-FFF2-40B4-BE49-F238E27FC236}">
                <a16:creationId xmlns:a16="http://schemas.microsoft.com/office/drawing/2014/main" xmlns="" id="{6546FAB6-9CE6-41FD-BDB0-4DA69736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51" y="2166177"/>
            <a:ext cx="1623861" cy="9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errar corchete 119">
            <a:extLst>
              <a:ext uri="{FF2B5EF4-FFF2-40B4-BE49-F238E27FC236}">
                <a16:creationId xmlns:a16="http://schemas.microsoft.com/office/drawing/2014/main" xmlns="" id="{233243B3-EFBD-4B85-B72A-49E4029223F8}"/>
              </a:ext>
            </a:extLst>
          </p:cNvPr>
          <p:cNvSpPr/>
          <p:nvPr/>
        </p:nvSpPr>
        <p:spPr>
          <a:xfrm>
            <a:off x="9055227" y="1772534"/>
            <a:ext cx="219396" cy="2489985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2" name="Imagen 121">
            <a:extLst>
              <a:ext uri="{FF2B5EF4-FFF2-40B4-BE49-F238E27FC236}">
                <a16:creationId xmlns:a16="http://schemas.microsoft.com/office/drawing/2014/main" xmlns="" id="{48183A3D-1632-4528-A034-8C30E70E093F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079" y="83314"/>
            <a:ext cx="475979" cy="475979"/>
          </a:xfrm>
          <a:prstGeom prst="rect">
            <a:avLst/>
          </a:prstGeom>
        </p:spPr>
      </p:pic>
      <p:sp>
        <p:nvSpPr>
          <p:cNvPr id="123" name="Elipse 122">
            <a:extLst>
              <a:ext uri="{FF2B5EF4-FFF2-40B4-BE49-F238E27FC236}">
                <a16:creationId xmlns:a16="http://schemas.microsoft.com/office/drawing/2014/main" xmlns="" id="{71B9DADC-9E53-41B1-8C21-79F25C3A5236}"/>
              </a:ext>
            </a:extLst>
          </p:cNvPr>
          <p:cNvSpPr/>
          <p:nvPr/>
        </p:nvSpPr>
        <p:spPr>
          <a:xfrm>
            <a:off x="5945847" y="812934"/>
            <a:ext cx="395924" cy="389931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xmlns="" id="{FE2404FA-9984-485E-87B5-6955F2F3A7F7}"/>
              </a:ext>
            </a:extLst>
          </p:cNvPr>
          <p:cNvSpPr/>
          <p:nvPr/>
        </p:nvSpPr>
        <p:spPr>
          <a:xfrm>
            <a:off x="5980142" y="79830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xmlns="" id="{CB74BD27-C12E-4698-8C60-53B0E623E73D}"/>
              </a:ext>
            </a:extLst>
          </p:cNvPr>
          <p:cNvSpPr/>
          <p:nvPr/>
        </p:nvSpPr>
        <p:spPr>
          <a:xfrm>
            <a:off x="5712434" y="5718329"/>
            <a:ext cx="30702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PAIWEB</a:t>
            </a:r>
          </a:p>
        </p:txBody>
      </p:sp>
      <p:pic>
        <p:nvPicPr>
          <p:cNvPr id="126" name="Gráfico 125" descr="Hombre programador con relleno sólido">
            <a:extLst>
              <a:ext uri="{FF2B5EF4-FFF2-40B4-BE49-F238E27FC236}">
                <a16:creationId xmlns:a16="http://schemas.microsoft.com/office/drawing/2014/main" xmlns="" id="{1C665C14-4C3C-41A0-9FB4-973D9EB9977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7829546" y="5451698"/>
            <a:ext cx="626583" cy="6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3471;p56"/>
          <p:cNvSpPr txBox="1"/>
          <p:nvPr/>
        </p:nvSpPr>
        <p:spPr>
          <a:xfrm>
            <a:off x="277895" y="91768"/>
            <a:ext cx="9725725" cy="45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0054BC"/>
              </a:buClr>
              <a:buSzPts val="3000"/>
            </a:pPr>
            <a:r>
              <a:rPr lang="es-CO" sz="2400" b="1" dirty="0">
                <a:solidFill>
                  <a:srgbClr val="0054BC"/>
                </a:solidFill>
                <a:latin typeface="Work Sans Light"/>
                <a:sym typeface="Work Sans"/>
              </a:rPr>
              <a:t>Vacunación COVID – 19 – Reconocimiento y pago directo a las IPS</a:t>
            </a:r>
            <a:endParaRPr sz="2400" b="1" dirty="0">
              <a:solidFill>
                <a:srgbClr val="0054BC"/>
              </a:solidFill>
              <a:latin typeface="Work Sans Light"/>
              <a:sym typeface="Work San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719180C9-6D4A-4399-AE90-113132949207}"/>
              </a:ext>
            </a:extLst>
          </p:cNvPr>
          <p:cNvSpPr/>
          <p:nvPr/>
        </p:nvSpPr>
        <p:spPr>
          <a:xfrm>
            <a:off x="703339" y="815779"/>
            <a:ext cx="1258124" cy="629062"/>
          </a:xfrm>
          <a:custGeom>
            <a:avLst/>
            <a:gdLst>
              <a:gd name="connsiteX0" fmla="*/ 0 w 1258124"/>
              <a:gd name="connsiteY0" fmla="*/ 62906 h 629062"/>
              <a:gd name="connsiteX1" fmla="*/ 62906 w 1258124"/>
              <a:gd name="connsiteY1" fmla="*/ 0 h 629062"/>
              <a:gd name="connsiteX2" fmla="*/ 1195218 w 1258124"/>
              <a:gd name="connsiteY2" fmla="*/ 0 h 629062"/>
              <a:gd name="connsiteX3" fmla="*/ 1258124 w 1258124"/>
              <a:gd name="connsiteY3" fmla="*/ 62906 h 629062"/>
              <a:gd name="connsiteX4" fmla="*/ 1258124 w 1258124"/>
              <a:gd name="connsiteY4" fmla="*/ 566156 h 629062"/>
              <a:gd name="connsiteX5" fmla="*/ 1195218 w 1258124"/>
              <a:gd name="connsiteY5" fmla="*/ 629062 h 629062"/>
              <a:gd name="connsiteX6" fmla="*/ 62906 w 1258124"/>
              <a:gd name="connsiteY6" fmla="*/ 629062 h 629062"/>
              <a:gd name="connsiteX7" fmla="*/ 0 w 1258124"/>
              <a:gd name="connsiteY7" fmla="*/ 566156 h 629062"/>
              <a:gd name="connsiteX8" fmla="*/ 0 w 1258124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24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1195218" y="0"/>
                </a:lnTo>
                <a:cubicBezTo>
                  <a:pt x="1229960" y="0"/>
                  <a:pt x="1258124" y="28164"/>
                  <a:pt x="1258124" y="62906"/>
                </a:cubicBezTo>
                <a:lnTo>
                  <a:pt x="1258124" y="566156"/>
                </a:lnTo>
                <a:cubicBezTo>
                  <a:pt x="1258124" y="600898"/>
                  <a:pt x="1229960" y="629062"/>
                  <a:pt x="1195218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80" tIns="32395" rIns="39380" bIns="323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600" kern="1200" dirty="0">
                <a:solidFill>
                  <a:schemeClr val="tx1"/>
                </a:solidFill>
              </a:rPr>
              <a:t>Concepto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E27C63AB-4F43-40C8-BFD7-1E93018E6F96}"/>
              </a:ext>
            </a:extLst>
          </p:cNvPr>
          <p:cNvSpPr/>
          <p:nvPr/>
        </p:nvSpPr>
        <p:spPr>
          <a:xfrm>
            <a:off x="829151" y="1444841"/>
            <a:ext cx="174036" cy="4740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4055"/>
                </a:lnTo>
                <a:lnTo>
                  <a:pt x="174036" y="47405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DE255697-5F4D-4FFE-A76A-BF8A378E2005}"/>
              </a:ext>
            </a:extLst>
          </p:cNvPr>
          <p:cNvSpPr/>
          <p:nvPr/>
        </p:nvSpPr>
        <p:spPr>
          <a:xfrm>
            <a:off x="1003188" y="1604365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Unidad de pago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87007C7A-B0A8-494C-8407-B0CB862E1F58}"/>
              </a:ext>
            </a:extLst>
          </p:cNvPr>
          <p:cNvSpPr/>
          <p:nvPr/>
        </p:nvSpPr>
        <p:spPr>
          <a:xfrm>
            <a:off x="829151" y="1444841"/>
            <a:ext cx="174036" cy="12603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0382"/>
                </a:lnTo>
                <a:lnTo>
                  <a:pt x="174036" y="12603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2C75DD11-159C-4147-AE22-6DEE9EE0C830}"/>
              </a:ext>
            </a:extLst>
          </p:cNvPr>
          <p:cNvSpPr/>
          <p:nvPr/>
        </p:nvSpPr>
        <p:spPr>
          <a:xfrm>
            <a:off x="1003188" y="2390693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Procesos reconocido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18A93AF0-230E-46D2-8A81-1F90DA9B9BB3}"/>
              </a:ext>
            </a:extLst>
          </p:cNvPr>
          <p:cNvSpPr/>
          <p:nvPr/>
        </p:nvSpPr>
        <p:spPr>
          <a:xfrm>
            <a:off x="829151" y="1444841"/>
            <a:ext cx="174036" cy="20467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6710"/>
                </a:lnTo>
                <a:lnTo>
                  <a:pt x="174036" y="204671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9A763241-7686-4F11-BA6B-3B3F6EA500E3}"/>
              </a:ext>
            </a:extLst>
          </p:cNvPr>
          <p:cNvSpPr/>
          <p:nvPr/>
        </p:nvSpPr>
        <p:spPr>
          <a:xfrm>
            <a:off x="1003188" y="3177020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Pago 1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826BC4DF-16FC-4D84-A522-BE0E981AECF4}"/>
              </a:ext>
            </a:extLst>
          </p:cNvPr>
          <p:cNvSpPr/>
          <p:nvPr/>
        </p:nvSpPr>
        <p:spPr>
          <a:xfrm>
            <a:off x="829151" y="1444841"/>
            <a:ext cx="174036" cy="28330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33038"/>
                </a:lnTo>
                <a:lnTo>
                  <a:pt x="174036" y="28330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8EC0C2C4-9C32-454E-A3DE-424AA22F6B87}"/>
              </a:ext>
            </a:extLst>
          </p:cNvPr>
          <p:cNvSpPr/>
          <p:nvPr/>
        </p:nvSpPr>
        <p:spPr>
          <a:xfrm>
            <a:off x="1003188" y="3963348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Pago 2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62A39F7-FB8B-4351-888B-68E4ABD9EE35}"/>
              </a:ext>
            </a:extLst>
          </p:cNvPr>
          <p:cNvSpPr/>
          <p:nvPr/>
        </p:nvSpPr>
        <p:spPr>
          <a:xfrm>
            <a:off x="829151" y="1444841"/>
            <a:ext cx="174036" cy="36193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19366"/>
                </a:lnTo>
                <a:lnTo>
                  <a:pt x="174036" y="361936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366D2C0C-EB7F-4037-8654-5F30A674288D}"/>
              </a:ext>
            </a:extLst>
          </p:cNvPr>
          <p:cNvSpPr/>
          <p:nvPr/>
        </p:nvSpPr>
        <p:spPr>
          <a:xfrm>
            <a:off x="1003188" y="4749676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Soportes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08CC5729-F16D-4A64-B5EB-FE6454DA8131}"/>
              </a:ext>
            </a:extLst>
          </p:cNvPr>
          <p:cNvSpPr/>
          <p:nvPr/>
        </p:nvSpPr>
        <p:spPr>
          <a:xfrm>
            <a:off x="829151" y="1444841"/>
            <a:ext cx="174036" cy="44056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05694"/>
                </a:lnTo>
                <a:lnTo>
                  <a:pt x="174036" y="440569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B38C073E-72D9-4E95-B42E-5F7B1750996D}"/>
              </a:ext>
            </a:extLst>
          </p:cNvPr>
          <p:cNvSpPr/>
          <p:nvPr/>
        </p:nvSpPr>
        <p:spPr>
          <a:xfrm>
            <a:off x="1003188" y="5536004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70" tIns="29855" rIns="35570" bIns="298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solidFill>
                  <a:srgbClr val="FB6305"/>
                </a:solidFill>
              </a:rPr>
              <a:t>Certifica el pago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BC73FE26-399D-4CC3-8FC8-4E9314CDCF60}"/>
              </a:ext>
            </a:extLst>
          </p:cNvPr>
          <p:cNvSpPr/>
          <p:nvPr/>
        </p:nvSpPr>
        <p:spPr>
          <a:xfrm>
            <a:off x="3882634" y="815779"/>
            <a:ext cx="1258124" cy="629062"/>
          </a:xfrm>
          <a:custGeom>
            <a:avLst/>
            <a:gdLst>
              <a:gd name="connsiteX0" fmla="*/ 0 w 1258124"/>
              <a:gd name="connsiteY0" fmla="*/ 62906 h 629062"/>
              <a:gd name="connsiteX1" fmla="*/ 62906 w 1258124"/>
              <a:gd name="connsiteY1" fmla="*/ 0 h 629062"/>
              <a:gd name="connsiteX2" fmla="*/ 1195218 w 1258124"/>
              <a:gd name="connsiteY2" fmla="*/ 0 h 629062"/>
              <a:gd name="connsiteX3" fmla="*/ 1258124 w 1258124"/>
              <a:gd name="connsiteY3" fmla="*/ 62906 h 629062"/>
              <a:gd name="connsiteX4" fmla="*/ 1258124 w 1258124"/>
              <a:gd name="connsiteY4" fmla="*/ 566156 h 629062"/>
              <a:gd name="connsiteX5" fmla="*/ 1195218 w 1258124"/>
              <a:gd name="connsiteY5" fmla="*/ 629062 h 629062"/>
              <a:gd name="connsiteX6" fmla="*/ 62906 w 1258124"/>
              <a:gd name="connsiteY6" fmla="*/ 629062 h 629062"/>
              <a:gd name="connsiteX7" fmla="*/ 0 w 1258124"/>
              <a:gd name="connsiteY7" fmla="*/ 566156 h 629062"/>
              <a:gd name="connsiteX8" fmla="*/ 0 w 1258124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24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1195218" y="0"/>
                </a:lnTo>
                <a:cubicBezTo>
                  <a:pt x="1229960" y="0"/>
                  <a:pt x="1258124" y="28164"/>
                  <a:pt x="1258124" y="62906"/>
                </a:cubicBezTo>
                <a:lnTo>
                  <a:pt x="1258124" y="566156"/>
                </a:lnTo>
                <a:cubicBezTo>
                  <a:pt x="1258124" y="600898"/>
                  <a:pt x="1229960" y="629062"/>
                  <a:pt x="1195218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80" tIns="32395" rIns="39380" bIns="323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600" kern="1200" dirty="0">
                <a:solidFill>
                  <a:schemeClr val="tx1"/>
                </a:solidFill>
              </a:rPr>
              <a:t>Prestador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CFE82BCE-8750-404B-960F-EAB16096E808}"/>
              </a:ext>
            </a:extLst>
          </p:cNvPr>
          <p:cNvSpPr/>
          <p:nvPr/>
        </p:nvSpPr>
        <p:spPr>
          <a:xfrm>
            <a:off x="3982811" y="1444841"/>
            <a:ext cx="125812" cy="4717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1796"/>
                </a:lnTo>
                <a:lnTo>
                  <a:pt x="125812" y="4717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1B85BC17-2599-494F-A11A-1D3C0CE6B8D9}"/>
              </a:ext>
            </a:extLst>
          </p:cNvPr>
          <p:cNvSpPr/>
          <p:nvPr/>
        </p:nvSpPr>
        <p:spPr>
          <a:xfrm>
            <a:off x="4108623" y="1602107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Dosis aplicada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3B79FDE1-BC8E-4DE5-9272-EDEA00FF74EE}"/>
              </a:ext>
            </a:extLst>
          </p:cNvPr>
          <p:cNvSpPr/>
          <p:nvPr/>
        </p:nvSpPr>
        <p:spPr>
          <a:xfrm>
            <a:off x="3982811" y="1444841"/>
            <a:ext cx="125812" cy="12581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58124"/>
                </a:lnTo>
                <a:lnTo>
                  <a:pt x="125812" y="12581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9EA7DF0A-4ACF-437B-8612-42C11AF35B4B}"/>
              </a:ext>
            </a:extLst>
          </p:cNvPr>
          <p:cNvSpPr/>
          <p:nvPr/>
        </p:nvSpPr>
        <p:spPr>
          <a:xfrm>
            <a:off x="4108623" y="2388435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Agendamiento y aplicación de vacuna</a:t>
            </a: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4ECA1C66-AFD1-4DD6-AF9A-276B8C9F886A}"/>
              </a:ext>
            </a:extLst>
          </p:cNvPr>
          <p:cNvSpPr/>
          <p:nvPr/>
        </p:nvSpPr>
        <p:spPr>
          <a:xfrm>
            <a:off x="3982811" y="1444841"/>
            <a:ext cx="125812" cy="20444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4452"/>
                </a:lnTo>
                <a:lnTo>
                  <a:pt x="125812" y="204445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3AE15E31-AF4B-4760-8403-F5B8B07CDE17}"/>
              </a:ext>
            </a:extLst>
          </p:cNvPr>
          <p:cNvSpPr/>
          <p:nvPr/>
        </p:nvSpPr>
        <p:spPr>
          <a:xfrm>
            <a:off x="4108623" y="3174762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Anticipo 50% sobre listado autorizado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3738DC3A-4958-44D5-A39E-D94AEF17E5BE}"/>
              </a:ext>
            </a:extLst>
          </p:cNvPr>
          <p:cNvSpPr/>
          <p:nvPr/>
        </p:nvSpPr>
        <p:spPr>
          <a:xfrm>
            <a:off x="3982811" y="1444841"/>
            <a:ext cx="125812" cy="2830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30780"/>
                </a:lnTo>
                <a:lnTo>
                  <a:pt x="125812" y="2830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9E2A7C9B-33D1-4A5B-871F-28996D85A742}"/>
              </a:ext>
            </a:extLst>
          </p:cNvPr>
          <p:cNvSpPr/>
          <p:nvPr/>
        </p:nvSpPr>
        <p:spPr>
          <a:xfrm>
            <a:off x="4108623" y="3961090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Pago restante sobre dosis aplicada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D2E396C9-8F57-4EDD-9B36-254393D677B0}"/>
              </a:ext>
            </a:extLst>
          </p:cNvPr>
          <p:cNvSpPr/>
          <p:nvPr/>
        </p:nvSpPr>
        <p:spPr>
          <a:xfrm>
            <a:off x="3982811" y="1444841"/>
            <a:ext cx="125812" cy="36171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17107"/>
                </a:lnTo>
                <a:lnTo>
                  <a:pt x="125812" y="36171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xmlns="" id="{9B04719D-9CC5-4966-8F5C-9619EA81780E}"/>
              </a:ext>
            </a:extLst>
          </p:cNvPr>
          <p:cNvSpPr/>
          <p:nvPr/>
        </p:nvSpPr>
        <p:spPr>
          <a:xfrm>
            <a:off x="4108623" y="4747418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Factura electrónica certificación de pago EAPB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9CAD369C-27BC-44BB-BD04-6FA90C27D70C}"/>
              </a:ext>
            </a:extLst>
          </p:cNvPr>
          <p:cNvSpPr/>
          <p:nvPr/>
        </p:nvSpPr>
        <p:spPr>
          <a:xfrm>
            <a:off x="3982811" y="1444841"/>
            <a:ext cx="125812" cy="4403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03435"/>
                </a:lnTo>
                <a:lnTo>
                  <a:pt x="125812" y="44034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xmlns="" id="{53E11557-8DCF-4895-969B-2B6194B195E2}"/>
              </a:ext>
            </a:extLst>
          </p:cNvPr>
          <p:cNvSpPr/>
          <p:nvPr/>
        </p:nvSpPr>
        <p:spPr>
          <a:xfrm>
            <a:off x="4108623" y="5533746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EAPB</a:t>
            </a: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xmlns="" id="{CCCBC1A1-4EAE-4860-9FDF-18A0D7CBF959}"/>
              </a:ext>
            </a:extLst>
          </p:cNvPr>
          <p:cNvSpPr/>
          <p:nvPr/>
        </p:nvSpPr>
        <p:spPr>
          <a:xfrm>
            <a:off x="2384263" y="818037"/>
            <a:ext cx="1258124" cy="629062"/>
          </a:xfrm>
          <a:custGeom>
            <a:avLst/>
            <a:gdLst>
              <a:gd name="connsiteX0" fmla="*/ 0 w 1258124"/>
              <a:gd name="connsiteY0" fmla="*/ 62906 h 629062"/>
              <a:gd name="connsiteX1" fmla="*/ 62906 w 1258124"/>
              <a:gd name="connsiteY1" fmla="*/ 0 h 629062"/>
              <a:gd name="connsiteX2" fmla="*/ 1195218 w 1258124"/>
              <a:gd name="connsiteY2" fmla="*/ 0 h 629062"/>
              <a:gd name="connsiteX3" fmla="*/ 1258124 w 1258124"/>
              <a:gd name="connsiteY3" fmla="*/ 62906 h 629062"/>
              <a:gd name="connsiteX4" fmla="*/ 1258124 w 1258124"/>
              <a:gd name="connsiteY4" fmla="*/ 566156 h 629062"/>
              <a:gd name="connsiteX5" fmla="*/ 1195218 w 1258124"/>
              <a:gd name="connsiteY5" fmla="*/ 629062 h 629062"/>
              <a:gd name="connsiteX6" fmla="*/ 62906 w 1258124"/>
              <a:gd name="connsiteY6" fmla="*/ 629062 h 629062"/>
              <a:gd name="connsiteX7" fmla="*/ 0 w 1258124"/>
              <a:gd name="connsiteY7" fmla="*/ 566156 h 629062"/>
              <a:gd name="connsiteX8" fmla="*/ 0 w 1258124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24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1195218" y="0"/>
                </a:lnTo>
                <a:cubicBezTo>
                  <a:pt x="1229960" y="0"/>
                  <a:pt x="1258124" y="28164"/>
                  <a:pt x="1258124" y="62906"/>
                </a:cubicBezTo>
                <a:lnTo>
                  <a:pt x="1258124" y="566156"/>
                </a:lnTo>
                <a:cubicBezTo>
                  <a:pt x="1258124" y="600898"/>
                  <a:pt x="1229960" y="629062"/>
                  <a:pt x="1195218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80" tIns="32395" rIns="39380" bIns="323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kern="1200" dirty="0">
                <a:solidFill>
                  <a:schemeClr val="tx1"/>
                </a:solidFill>
              </a:rPr>
              <a:t>EAPB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010681E2-84A1-4B9F-9DD7-5A9E11D9A23F}"/>
              </a:ext>
            </a:extLst>
          </p:cNvPr>
          <p:cNvSpPr/>
          <p:nvPr/>
        </p:nvSpPr>
        <p:spPr>
          <a:xfrm>
            <a:off x="2510075" y="1447099"/>
            <a:ext cx="125812" cy="4717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1796"/>
                </a:lnTo>
                <a:lnTo>
                  <a:pt x="125812" y="4717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xmlns="" id="{5B41D8E6-0EA4-461D-AA85-A29B6136FDF5}"/>
              </a:ext>
            </a:extLst>
          </p:cNvPr>
          <p:cNvSpPr/>
          <p:nvPr/>
        </p:nvSpPr>
        <p:spPr>
          <a:xfrm>
            <a:off x="2635888" y="1604365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Dosis aplicada en PAI WEB</a:t>
            </a: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xmlns="" id="{F7453A6D-8F66-48AE-80D4-AAA3269F51E9}"/>
              </a:ext>
            </a:extLst>
          </p:cNvPr>
          <p:cNvSpPr/>
          <p:nvPr/>
        </p:nvSpPr>
        <p:spPr>
          <a:xfrm>
            <a:off x="2510075" y="1447099"/>
            <a:ext cx="125812" cy="12581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58124"/>
                </a:lnTo>
                <a:lnTo>
                  <a:pt x="125812" y="12581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xmlns="" id="{31532F96-9177-48D7-A290-95F79997B620}"/>
              </a:ext>
            </a:extLst>
          </p:cNvPr>
          <p:cNvSpPr/>
          <p:nvPr/>
        </p:nvSpPr>
        <p:spPr>
          <a:xfrm>
            <a:off x="2635888" y="2390693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Verificación al agendamiento y validación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xmlns="" id="{BEC8908F-A121-4B24-9B1E-E1D610838C05}"/>
              </a:ext>
            </a:extLst>
          </p:cNvPr>
          <p:cNvSpPr/>
          <p:nvPr/>
        </p:nvSpPr>
        <p:spPr>
          <a:xfrm>
            <a:off x="2510075" y="1447099"/>
            <a:ext cx="125812" cy="20444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4452"/>
                </a:lnTo>
                <a:lnTo>
                  <a:pt x="125812" y="204445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xmlns="" id="{B0CA3A29-CA59-4312-9795-9C5FB6F942AE}"/>
              </a:ext>
            </a:extLst>
          </p:cNvPr>
          <p:cNvSpPr/>
          <p:nvPr/>
        </p:nvSpPr>
        <p:spPr>
          <a:xfrm>
            <a:off x="2635888" y="3177020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Mensual</a:t>
            </a: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xmlns="" id="{3CD1ECFF-D6A4-465D-B442-9A264326C257}"/>
              </a:ext>
            </a:extLst>
          </p:cNvPr>
          <p:cNvSpPr/>
          <p:nvPr/>
        </p:nvSpPr>
        <p:spPr>
          <a:xfrm>
            <a:off x="2510075" y="1447099"/>
            <a:ext cx="125812" cy="2830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30780"/>
                </a:lnTo>
                <a:lnTo>
                  <a:pt x="125812" y="28307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xmlns="" id="{0D1D6318-D07F-45C8-8033-D23BF8D840E0}"/>
              </a:ext>
            </a:extLst>
          </p:cNvPr>
          <p:cNvSpPr/>
          <p:nvPr/>
        </p:nvSpPr>
        <p:spPr>
          <a:xfrm>
            <a:off x="2635888" y="3963348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Pago mensual sobre dosis aplicada y </a:t>
            </a:r>
            <a:r>
              <a:rPr lang="es-CO" sz="1000" b="1" kern="1200" dirty="0">
                <a:solidFill>
                  <a:srgbClr val="FF0000"/>
                </a:solidFill>
              </a:rPr>
              <a:t>validada</a:t>
            </a: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xmlns="" id="{DCECA508-9BB4-489D-9884-1B3D08113F58}"/>
              </a:ext>
            </a:extLst>
          </p:cNvPr>
          <p:cNvSpPr/>
          <p:nvPr/>
        </p:nvSpPr>
        <p:spPr>
          <a:xfrm>
            <a:off x="2510075" y="1447099"/>
            <a:ext cx="125812" cy="36171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17107"/>
                </a:lnTo>
                <a:lnTo>
                  <a:pt x="125812" y="36171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xmlns="" id="{00136486-6FD6-4444-AC4D-CF5CFA34B4DA}"/>
              </a:ext>
            </a:extLst>
          </p:cNvPr>
          <p:cNvSpPr/>
          <p:nvPr/>
        </p:nvSpPr>
        <p:spPr>
          <a:xfrm>
            <a:off x="2635888" y="4749676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Factura electrónica y </a:t>
            </a:r>
            <a:r>
              <a:rPr lang="es-CO" sz="1000" b="1" kern="1200" dirty="0">
                <a:solidFill>
                  <a:srgbClr val="FB6305"/>
                </a:solidFill>
              </a:rPr>
              <a:t>certificación de la EAPB</a:t>
            </a: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xmlns="" id="{5E24EB21-26A2-4557-AFAF-DB865F61509D}"/>
              </a:ext>
            </a:extLst>
          </p:cNvPr>
          <p:cNvSpPr/>
          <p:nvPr/>
        </p:nvSpPr>
        <p:spPr>
          <a:xfrm>
            <a:off x="2510075" y="1447099"/>
            <a:ext cx="125812" cy="4403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03435"/>
                </a:lnTo>
                <a:lnTo>
                  <a:pt x="125812" y="44034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xmlns="" id="{08EF5677-33D4-41BF-8D45-2D2950A70D23}"/>
              </a:ext>
            </a:extLst>
          </p:cNvPr>
          <p:cNvSpPr/>
          <p:nvPr/>
        </p:nvSpPr>
        <p:spPr>
          <a:xfrm>
            <a:off x="2635888" y="5536004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55" tIns="26045" rIns="29855" bIns="26045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>
                <a:solidFill>
                  <a:srgbClr val="FB6305"/>
                </a:solidFill>
              </a:rPr>
              <a:t>EAPB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8DC32CD-0A72-4AE5-9187-20BC696AD68E}"/>
              </a:ext>
            </a:extLst>
          </p:cNvPr>
          <p:cNvSpPr txBox="1"/>
          <p:nvPr/>
        </p:nvSpPr>
        <p:spPr>
          <a:xfrm>
            <a:off x="7249892" y="1019019"/>
            <a:ext cx="3866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El pago tiene un precio diferencial por regiones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 Amazonía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Andina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/>
              <a:t>Caribe 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Orinoquía 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Pacífico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Por modalidad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intramural,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extramural urbano 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extramural rural disperso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7781091-6F6E-4BE1-875B-443E9E97952C}"/>
              </a:ext>
            </a:extLst>
          </p:cNvPr>
          <p:cNvSpPr txBox="1"/>
          <p:nvPr/>
        </p:nvSpPr>
        <p:spPr>
          <a:xfrm>
            <a:off x="7249892" y="4515542"/>
            <a:ext cx="382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Estado del arte: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/>
              <a:t>Solicitud al FOME</a:t>
            </a:r>
            <a:r>
              <a:rPr lang="es-CO" sz="1600" dirty="0"/>
              <a:t> realizada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/>
              <a:t>Se tiene proyecto de resolución con la UNGRD, se espera publicación a más tardar el viernes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/>
              <a:t>Se estableció un código único para la aplicación de vacuna.</a:t>
            </a: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xmlns="" id="{59E5BCE8-167D-43FA-B11E-F76125267262}"/>
              </a:ext>
            </a:extLst>
          </p:cNvPr>
          <p:cNvSpPr/>
          <p:nvPr/>
        </p:nvSpPr>
        <p:spPr>
          <a:xfrm>
            <a:off x="5381005" y="815779"/>
            <a:ext cx="1258124" cy="629062"/>
          </a:xfrm>
          <a:custGeom>
            <a:avLst/>
            <a:gdLst>
              <a:gd name="connsiteX0" fmla="*/ 0 w 1258124"/>
              <a:gd name="connsiteY0" fmla="*/ 62906 h 629062"/>
              <a:gd name="connsiteX1" fmla="*/ 62906 w 1258124"/>
              <a:gd name="connsiteY1" fmla="*/ 0 h 629062"/>
              <a:gd name="connsiteX2" fmla="*/ 1195218 w 1258124"/>
              <a:gd name="connsiteY2" fmla="*/ 0 h 629062"/>
              <a:gd name="connsiteX3" fmla="*/ 1258124 w 1258124"/>
              <a:gd name="connsiteY3" fmla="*/ 62906 h 629062"/>
              <a:gd name="connsiteX4" fmla="*/ 1258124 w 1258124"/>
              <a:gd name="connsiteY4" fmla="*/ 566156 h 629062"/>
              <a:gd name="connsiteX5" fmla="*/ 1195218 w 1258124"/>
              <a:gd name="connsiteY5" fmla="*/ 629062 h 629062"/>
              <a:gd name="connsiteX6" fmla="*/ 62906 w 1258124"/>
              <a:gd name="connsiteY6" fmla="*/ 629062 h 629062"/>
              <a:gd name="connsiteX7" fmla="*/ 0 w 1258124"/>
              <a:gd name="connsiteY7" fmla="*/ 566156 h 629062"/>
              <a:gd name="connsiteX8" fmla="*/ 0 w 1258124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24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1195218" y="0"/>
                </a:lnTo>
                <a:cubicBezTo>
                  <a:pt x="1229960" y="0"/>
                  <a:pt x="1258124" y="28164"/>
                  <a:pt x="1258124" y="62906"/>
                </a:cubicBezTo>
                <a:lnTo>
                  <a:pt x="1258124" y="566156"/>
                </a:lnTo>
                <a:cubicBezTo>
                  <a:pt x="1258124" y="600898"/>
                  <a:pt x="1229960" y="629062"/>
                  <a:pt x="1195218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80" tIns="32395" rIns="39380" bIns="323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kern="1200" dirty="0">
                <a:solidFill>
                  <a:schemeClr val="tx1"/>
                </a:solidFill>
              </a:rPr>
              <a:t>UNGRD</a:t>
            </a: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xmlns="" id="{7F954C18-2CBB-4468-B491-4B6A61951B42}"/>
              </a:ext>
            </a:extLst>
          </p:cNvPr>
          <p:cNvSpPr/>
          <p:nvPr/>
        </p:nvSpPr>
        <p:spPr>
          <a:xfrm>
            <a:off x="5576792" y="1693754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Recibe la certificación de las EAPB para el giro</a:t>
            </a: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xmlns="" id="{FD59B56F-D1F9-49A0-B755-0B2DC02F67A6}"/>
              </a:ext>
            </a:extLst>
          </p:cNvPr>
          <p:cNvSpPr/>
          <p:nvPr/>
        </p:nvSpPr>
        <p:spPr>
          <a:xfrm>
            <a:off x="5576793" y="2552409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Realiza pago y giro a la EAPB e IPS </a:t>
            </a: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xmlns="" id="{DF4D0BA1-808D-455A-AB92-73B406164397}"/>
              </a:ext>
            </a:extLst>
          </p:cNvPr>
          <p:cNvSpPr/>
          <p:nvPr/>
        </p:nvSpPr>
        <p:spPr>
          <a:xfrm>
            <a:off x="5450981" y="1444840"/>
            <a:ext cx="112577" cy="14153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03435"/>
                </a:lnTo>
                <a:lnTo>
                  <a:pt x="125812" y="44034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xmlns="" id="{8782EDA9-8FC9-4362-95CE-353C8CFEE6C8}"/>
              </a:ext>
            </a:extLst>
          </p:cNvPr>
          <p:cNvSpPr/>
          <p:nvPr/>
        </p:nvSpPr>
        <p:spPr>
          <a:xfrm>
            <a:off x="5450981" y="1564908"/>
            <a:ext cx="137686" cy="4717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1796"/>
                </a:lnTo>
                <a:lnTo>
                  <a:pt x="125812" y="4717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xmlns="" id="{4EC8F62C-418D-4A06-BC7D-FFB6EADF63E3}"/>
              </a:ext>
            </a:extLst>
          </p:cNvPr>
          <p:cNvSpPr/>
          <p:nvPr/>
        </p:nvSpPr>
        <p:spPr>
          <a:xfrm>
            <a:off x="5450981" y="2388435"/>
            <a:ext cx="137686" cy="4717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1796"/>
                </a:lnTo>
                <a:lnTo>
                  <a:pt x="125812" y="4717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xmlns="" id="{349A4245-ABC2-4C87-82A1-A8127570EE00}"/>
              </a:ext>
            </a:extLst>
          </p:cNvPr>
          <p:cNvSpPr/>
          <p:nvPr/>
        </p:nvSpPr>
        <p:spPr>
          <a:xfrm>
            <a:off x="5588667" y="5533745"/>
            <a:ext cx="1006499" cy="629062"/>
          </a:xfrm>
          <a:custGeom>
            <a:avLst/>
            <a:gdLst>
              <a:gd name="connsiteX0" fmla="*/ 0 w 1006499"/>
              <a:gd name="connsiteY0" fmla="*/ 62906 h 629062"/>
              <a:gd name="connsiteX1" fmla="*/ 62906 w 1006499"/>
              <a:gd name="connsiteY1" fmla="*/ 0 h 629062"/>
              <a:gd name="connsiteX2" fmla="*/ 943593 w 1006499"/>
              <a:gd name="connsiteY2" fmla="*/ 0 h 629062"/>
              <a:gd name="connsiteX3" fmla="*/ 1006499 w 1006499"/>
              <a:gd name="connsiteY3" fmla="*/ 62906 h 629062"/>
              <a:gd name="connsiteX4" fmla="*/ 1006499 w 1006499"/>
              <a:gd name="connsiteY4" fmla="*/ 566156 h 629062"/>
              <a:gd name="connsiteX5" fmla="*/ 943593 w 1006499"/>
              <a:gd name="connsiteY5" fmla="*/ 629062 h 629062"/>
              <a:gd name="connsiteX6" fmla="*/ 62906 w 1006499"/>
              <a:gd name="connsiteY6" fmla="*/ 629062 h 629062"/>
              <a:gd name="connsiteX7" fmla="*/ 0 w 1006499"/>
              <a:gd name="connsiteY7" fmla="*/ 566156 h 629062"/>
              <a:gd name="connsiteX8" fmla="*/ 0 w 1006499"/>
              <a:gd name="connsiteY8" fmla="*/ 62906 h 6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9" h="629062">
                <a:moveTo>
                  <a:pt x="0" y="62906"/>
                </a:moveTo>
                <a:cubicBezTo>
                  <a:pt x="0" y="28164"/>
                  <a:pt x="28164" y="0"/>
                  <a:pt x="62906" y="0"/>
                </a:cubicBezTo>
                <a:lnTo>
                  <a:pt x="943593" y="0"/>
                </a:lnTo>
                <a:cubicBezTo>
                  <a:pt x="978335" y="0"/>
                  <a:pt x="1006499" y="28164"/>
                  <a:pt x="1006499" y="62906"/>
                </a:cubicBezTo>
                <a:lnTo>
                  <a:pt x="1006499" y="566156"/>
                </a:lnTo>
                <a:cubicBezTo>
                  <a:pt x="1006499" y="600898"/>
                  <a:pt x="978335" y="629062"/>
                  <a:pt x="943593" y="629062"/>
                </a:cubicBezTo>
                <a:lnTo>
                  <a:pt x="62906" y="629062"/>
                </a:lnTo>
                <a:cubicBezTo>
                  <a:pt x="28164" y="629062"/>
                  <a:pt x="0" y="600898"/>
                  <a:pt x="0" y="566156"/>
                </a:cubicBezTo>
                <a:lnTo>
                  <a:pt x="0" y="629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60" tIns="27315" rIns="31760" bIns="27315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000" b="1" kern="1200" dirty="0"/>
              <a:t>UNGRD</a:t>
            </a:r>
          </a:p>
        </p:txBody>
      </p:sp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1F01859-BCDF-4968-8760-05BC41A927FF}"/>
              </a:ext>
            </a:extLst>
          </p:cNvPr>
          <p:cNvSpPr/>
          <p:nvPr/>
        </p:nvSpPr>
        <p:spPr>
          <a:xfrm>
            <a:off x="11720946" y="6437746"/>
            <a:ext cx="166255" cy="147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3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303A7DF0-D030-44BB-B032-091CF0C40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477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34959F0-1539-436D-964F-4D3CB267FA9F}"/>
              </a:ext>
            </a:extLst>
          </p:cNvPr>
          <p:cNvSpPr txBox="1"/>
          <p:nvPr/>
        </p:nvSpPr>
        <p:spPr>
          <a:xfrm>
            <a:off x="9598363" y="145334"/>
            <a:ext cx="25603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3167C7"/>
                </a:solidFill>
                <a:latin typeface="Arial Narrow" panose="020B0606020202030204" pitchFamily="34" charset="0"/>
              </a:rPr>
              <a:t>VACUNA </a:t>
            </a:r>
          </a:p>
          <a:p>
            <a:pPr algn="ctr"/>
            <a:r>
              <a:rPr lang="es-CO" sz="3200" b="1" dirty="0">
                <a:solidFill>
                  <a:srgbClr val="3167C7"/>
                </a:solidFill>
                <a:latin typeface="Arial Narrow" panose="020B0606020202030204" pitchFamily="34" charset="0"/>
              </a:rPr>
              <a:t>COVID-19</a:t>
            </a:r>
          </a:p>
          <a:p>
            <a:pPr algn="ctr"/>
            <a:r>
              <a:rPr lang="es-CO" sz="3200" b="1" dirty="0">
                <a:solidFill>
                  <a:srgbClr val="3167C7"/>
                </a:solidFill>
                <a:latin typeface="Arial Narrow" panose="020B0606020202030204" pitchFamily="34" charset="0"/>
              </a:rPr>
              <a:t>FLUJOGRAMA</a:t>
            </a:r>
          </a:p>
          <a:p>
            <a:pPr algn="ctr"/>
            <a:r>
              <a:rPr lang="es-CO" sz="3200" b="1" dirty="0">
                <a:solidFill>
                  <a:srgbClr val="3167C7"/>
                </a:solidFill>
                <a:latin typeface="Arial Narrow" panose="020B0606020202030204" pitchFamily="34" charset="0"/>
              </a:rPr>
              <a:t>CIUDADANO</a:t>
            </a:r>
          </a:p>
        </p:txBody>
      </p:sp>
      <p:sp>
        <p:nvSpPr>
          <p:cNvPr id="4" name="9 Rectángulo">
            <a:extLst>
              <a:ext uri="{FF2B5EF4-FFF2-40B4-BE49-F238E27FC236}">
                <a16:creationId xmlns:a16="http://schemas.microsoft.com/office/drawing/2014/main" xmlns="" id="{57A9AA44-CE43-445D-816C-63839BD19AD2}"/>
              </a:ext>
            </a:extLst>
          </p:cNvPr>
          <p:cNvSpPr/>
          <p:nvPr/>
        </p:nvSpPr>
        <p:spPr>
          <a:xfrm>
            <a:off x="3349487" y="6338198"/>
            <a:ext cx="225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i="1" dirty="0">
                <a:solidFill>
                  <a:srgbClr val="0054BC"/>
                </a:solidFill>
                <a:latin typeface="Work Sans Light"/>
              </a:rPr>
              <a:t>PAIWEB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6B8F6EE-5CFC-4254-B5F7-7E61D0F1FE6B}"/>
              </a:ext>
            </a:extLst>
          </p:cNvPr>
          <p:cNvSpPr/>
          <p:nvPr/>
        </p:nvSpPr>
        <p:spPr>
          <a:xfrm>
            <a:off x="10189029" y="2583542"/>
            <a:ext cx="1712687" cy="445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Entidad Responsable del Aseguramiento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F5044017-822B-46C6-AF17-440CEDF71248}"/>
              </a:ext>
            </a:extLst>
          </p:cNvPr>
          <p:cNvCxnSpPr/>
          <p:nvPr/>
        </p:nvCxnSpPr>
        <p:spPr>
          <a:xfrm>
            <a:off x="8594360" y="2918085"/>
            <a:ext cx="0" cy="3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5AF62CA-8C28-4C0A-9616-DC1D72445CA1}"/>
              </a:ext>
            </a:extLst>
          </p:cNvPr>
          <p:cNvSpPr/>
          <p:nvPr/>
        </p:nvSpPr>
        <p:spPr>
          <a:xfrm>
            <a:off x="7245251" y="4325812"/>
            <a:ext cx="3163635" cy="293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Entidad Responsable del Aseguramiento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641A0700-47D7-43D1-B4A6-412768C60705}"/>
              </a:ext>
            </a:extLst>
          </p:cNvPr>
          <p:cNvSpPr/>
          <p:nvPr/>
        </p:nvSpPr>
        <p:spPr>
          <a:xfrm>
            <a:off x="7122160" y="3713328"/>
            <a:ext cx="507999" cy="4981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5</a:t>
            </a:r>
            <a:endParaRPr lang="es-CO" sz="2000" dirty="0">
              <a:solidFill>
                <a:schemeClr val="bg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28F0925-E76F-445F-8EA2-CECC6932241D}"/>
              </a:ext>
            </a:extLst>
          </p:cNvPr>
          <p:cNvCxnSpPr>
            <a:cxnSpLocks/>
          </p:cNvCxnSpPr>
          <p:nvPr/>
        </p:nvCxnSpPr>
        <p:spPr>
          <a:xfrm>
            <a:off x="6512560" y="3322320"/>
            <a:ext cx="86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04DE689B-FBA1-4C74-9075-FA7A172965BB}"/>
              </a:ext>
            </a:extLst>
          </p:cNvPr>
          <p:cNvCxnSpPr>
            <a:cxnSpLocks/>
          </p:cNvCxnSpPr>
          <p:nvPr/>
        </p:nvCxnSpPr>
        <p:spPr>
          <a:xfrm>
            <a:off x="7376160" y="3322320"/>
            <a:ext cx="0" cy="391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4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6417" y="5695479"/>
            <a:ext cx="5574927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2">
                    <a:lumMod val="25000"/>
                  </a:schemeClr>
                </a:solidFill>
                <a:latin typeface="Avenir Next Condensed" panose="020B0506020202020204"/>
              </a:rPr>
              <a:t>Sistema de información nominal implementado en 2.896 instituciones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2">
                    <a:lumMod val="25000"/>
                  </a:schemeClr>
                </a:solidFill>
                <a:latin typeface="Avenir Next Condensed" panose="020B0506020202020204"/>
              </a:rPr>
              <a:t>6.500 usuarios activos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2">
                    <a:lumMod val="25000"/>
                  </a:schemeClr>
                </a:solidFill>
                <a:latin typeface="Avenir Next Condensed" panose="020B0506020202020204"/>
              </a:rPr>
              <a:t>1.312 usuarios promedio mensuales conectados en el mismo momento (Máximo 1.966)</a:t>
            </a:r>
            <a:r>
              <a:rPr lang="es-ES" sz="1400" dirty="0">
                <a:solidFill>
                  <a:schemeClr val="accent2">
                    <a:lumMod val="25000"/>
                  </a:schemeClr>
                </a:solidFill>
                <a:latin typeface="Avenir Next Condensed" panose="020B0506020202020204"/>
              </a:rPr>
              <a:t>.</a:t>
            </a:r>
            <a:endParaRPr lang="es-CO" sz="1400" dirty="0">
              <a:solidFill>
                <a:schemeClr val="accent2">
                  <a:lumMod val="25000"/>
                </a:schemeClr>
              </a:solidFill>
              <a:latin typeface="Avenir Next Condensed" panose="020B050602020202020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6417" y="4690809"/>
            <a:ext cx="5574927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venir Next Condensed" panose="020B0506020202020204"/>
              </a:rPr>
              <a:t>Base de datos con 20 millones de personas registradas.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 Condensed" panose="020B0506020202020204"/>
              </a:rPr>
              <a:t>255 millones de dosis aplicadas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2">
                    <a:lumMod val="25000"/>
                  </a:schemeClr>
                </a:solidFill>
                <a:latin typeface="Avenir Next Condensed" panose="020B0506020202020204"/>
              </a:rPr>
              <a:t>Variables de identificación, asegurador, lugar de residencia, raza, migración, discapacidad, entre otras</a:t>
            </a:r>
            <a:endParaRPr lang="es-CO" sz="1400" dirty="0">
              <a:latin typeface="Avenir Next Condensed" panose="020B0506020202020204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179" t="29670" r="28188" b="31111"/>
          <a:stretch/>
        </p:blipFill>
        <p:spPr>
          <a:xfrm>
            <a:off x="853132" y="754918"/>
            <a:ext cx="3215911" cy="176611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32686" y="2501079"/>
            <a:ext cx="3456802" cy="2057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82" y="158614"/>
            <a:ext cx="6062568" cy="6490971"/>
          </a:xfrm>
          <a:prstGeom prst="rect">
            <a:avLst/>
          </a:prstGeom>
        </p:spPr>
      </p:pic>
      <p:sp>
        <p:nvSpPr>
          <p:cNvPr id="8" name="Google Shape;73471;p56">
            <a:extLst>
              <a:ext uri="{FF2B5EF4-FFF2-40B4-BE49-F238E27FC236}">
                <a16:creationId xmlns:a16="http://schemas.microsoft.com/office/drawing/2014/main" xmlns="" id="{029631ED-8D8C-E844-BA86-95EDD81366BA}"/>
              </a:ext>
            </a:extLst>
          </p:cNvPr>
          <p:cNvSpPr txBox="1"/>
          <p:nvPr/>
        </p:nvSpPr>
        <p:spPr>
          <a:xfrm>
            <a:off x="360565" y="39009"/>
            <a:ext cx="8285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62F63"/>
                </a:solidFill>
                <a:latin typeface="Avenir Next Condensed" panose="020B0506020202020204" pitchFamily="34" charset="0"/>
              </a:rPr>
              <a:t>Componente de Sistema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404782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a 8">
            <a:extLst>
              <a:ext uri="{FF2B5EF4-FFF2-40B4-BE49-F238E27FC236}">
                <a16:creationId xmlns:a16="http://schemas.microsoft.com/office/drawing/2014/main" xmlns="" id="{4C9445E6-FB2C-4BB4-9540-2FC949E26770}"/>
              </a:ext>
            </a:extLst>
          </p:cNvPr>
          <p:cNvGraphicFramePr>
            <a:graphicFrameLocks noGrp="1"/>
          </p:cNvGraphicFramePr>
          <p:nvPr/>
        </p:nvGraphicFramePr>
        <p:xfrm>
          <a:off x="5471623" y="844652"/>
          <a:ext cx="6539043" cy="3352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9681">
                  <a:extLst>
                    <a:ext uri="{9D8B030D-6E8A-4147-A177-3AD203B41FA5}">
                      <a16:colId xmlns:a16="http://schemas.microsoft.com/office/drawing/2014/main" xmlns="" val="267632497"/>
                    </a:ext>
                  </a:extLst>
                </a:gridCol>
                <a:gridCol w="2132877">
                  <a:extLst>
                    <a:ext uri="{9D8B030D-6E8A-4147-A177-3AD203B41FA5}">
                      <a16:colId xmlns:a16="http://schemas.microsoft.com/office/drawing/2014/main" xmlns="" val="3562558958"/>
                    </a:ext>
                  </a:extLst>
                </a:gridCol>
                <a:gridCol w="2226485">
                  <a:extLst>
                    <a:ext uri="{9D8B030D-6E8A-4147-A177-3AD203B41FA5}">
                      <a16:colId xmlns:a16="http://schemas.microsoft.com/office/drawing/2014/main" xmlns="" val="422631375"/>
                    </a:ext>
                  </a:extLst>
                </a:gridCol>
              </a:tblGrid>
              <a:tr h="249755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Cuarto frío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Cuarto frío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Cuarto de congelación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968866358"/>
                  </a:ext>
                </a:extLst>
              </a:tr>
              <a:tr h="1686560">
                <a:tc>
                  <a:txBody>
                    <a:bodyPr/>
                    <a:lstStyle/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CO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121834627"/>
                  </a:ext>
                </a:extLst>
              </a:tr>
              <a:tr h="263090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Capacidad: 549.000 L.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Capacidad: 681.000 L.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Capacidad: 97.000 L.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869582129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Índice de ocupación mensual: 49%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Índice de ocupación mensual: 49%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Índice de ocupación mensual: 56%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47380322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+2°C a +8°C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+2°C a +8°C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-20° a -10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877396933"/>
                  </a:ext>
                </a:extLst>
              </a:tr>
            </a:tbl>
          </a:graphicData>
        </a:graphic>
      </p:graphicFrame>
      <p:pic>
        <p:nvPicPr>
          <p:cNvPr id="24" name="7 Imagen" descr="F:\fotos zona franca\IMG_0966.JPG">
            <a:extLst>
              <a:ext uri="{FF2B5EF4-FFF2-40B4-BE49-F238E27FC236}">
                <a16:creationId xmlns:a16="http://schemas.microsoft.com/office/drawing/2014/main" xmlns="" id="{AECFC698-6C88-438A-A035-40BB1D041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11" y="1325985"/>
            <a:ext cx="1855881" cy="13913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6 Imagen" descr="F:\fotos zona franca\IMG_0964.JPG">
            <a:extLst>
              <a:ext uri="{FF2B5EF4-FFF2-40B4-BE49-F238E27FC236}">
                <a16:creationId xmlns:a16="http://schemas.microsoft.com/office/drawing/2014/main" xmlns="" id="{58815E3A-0A8D-47E6-8A4F-3A7ADA0434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37" y="1325985"/>
            <a:ext cx="1870709" cy="137264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6 Imagen" descr="G:\fotos zona franca\IMG_0974.JPG">
            <a:extLst>
              <a:ext uri="{FF2B5EF4-FFF2-40B4-BE49-F238E27FC236}">
                <a16:creationId xmlns:a16="http://schemas.microsoft.com/office/drawing/2014/main" xmlns="" id="{9A48ACB4-02CC-4EA3-8200-1CC710D387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34" y="1319188"/>
            <a:ext cx="1840899" cy="13676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t="11410" r="65561"/>
          <a:stretch/>
        </p:blipFill>
        <p:spPr>
          <a:xfrm>
            <a:off x="348990" y="4924487"/>
            <a:ext cx="2577873" cy="12744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448" y="552284"/>
            <a:ext cx="5166717" cy="54790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4061" y="5873737"/>
            <a:ext cx="483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3.617 Refrigeradores precalificados OMS</a:t>
            </a:r>
          </a:p>
          <a:p>
            <a:r>
              <a:rPr lang="es-CO" sz="1200" b="1" dirty="0">
                <a:latin typeface="Arial Narrow" panose="020B0606020202030204" pitchFamily="34" charset="0"/>
              </a:rPr>
              <a:t>3.070 datalogers para monitoreo de temperatura en el transporte +2 a +8°C</a:t>
            </a:r>
          </a:p>
          <a:p>
            <a:r>
              <a:rPr lang="es-ES" sz="1200" b="1" dirty="0">
                <a:latin typeface="Arial Narrow" panose="020B0606020202030204" pitchFamily="34" charset="0"/>
              </a:rPr>
              <a:t>50 Ultracongeladores para almacenamiento de vacunas a -70°C</a:t>
            </a:r>
            <a:endParaRPr lang="es-CO" sz="1200" b="1" dirty="0"/>
          </a:p>
        </p:txBody>
      </p:sp>
      <p:sp>
        <p:nvSpPr>
          <p:cNvPr id="18" name="Google Shape;73471;p56">
            <a:extLst>
              <a:ext uri="{FF2B5EF4-FFF2-40B4-BE49-F238E27FC236}">
                <a16:creationId xmlns:a16="http://schemas.microsoft.com/office/drawing/2014/main" xmlns="" id="{029631ED-8D8C-E844-BA86-95EDD81366BA}"/>
              </a:ext>
            </a:extLst>
          </p:cNvPr>
          <p:cNvSpPr txBox="1"/>
          <p:nvPr/>
        </p:nvSpPr>
        <p:spPr>
          <a:xfrm>
            <a:off x="348990" y="92294"/>
            <a:ext cx="9785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62F63"/>
                </a:solidFill>
                <a:latin typeface="Avenir Next Condensed" panose="020B0506020202020204" pitchFamily="34" charset="0"/>
              </a:rPr>
              <a:t>Componente de Cadena de frío</a:t>
            </a:r>
          </a:p>
        </p:txBody>
      </p:sp>
      <p:pic>
        <p:nvPicPr>
          <p:cNvPr id="19" name="Google Shape;110;p3">
            <a:extLst>
              <a:ext uri="{FF2B5EF4-FFF2-40B4-BE49-F238E27FC236}">
                <a16:creationId xmlns:a16="http://schemas.microsoft.com/office/drawing/2014/main" xmlns="" id="{3A0FF4EC-4E43-AD45-BEA9-3393DCC97B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1B70D931-9FA0-4CDE-96C3-7679EC25C3E3}"/>
              </a:ext>
            </a:extLst>
          </p:cNvPr>
          <p:cNvSpPr txBox="1">
            <a:spLocks/>
          </p:cNvSpPr>
          <p:nvPr/>
        </p:nvSpPr>
        <p:spPr>
          <a:xfrm>
            <a:off x="8884700" y="4358692"/>
            <a:ext cx="3056248" cy="299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b="1" dirty="0">
                <a:latin typeface="Arial Narrow" panose="020B0606020202030204" pitchFamily="34" charset="0"/>
                <a:ea typeface="+mn-ea"/>
                <a:cs typeface="+mn-cs"/>
              </a:rPr>
              <a:t>Capacidad actual instalada de </a:t>
            </a:r>
            <a:r>
              <a:rPr lang="es-CO" sz="1200" b="1" dirty="0" err="1">
                <a:latin typeface="Arial Narrow" panose="020B0606020202030204" pitchFamily="34" charset="0"/>
                <a:ea typeface="+mn-ea"/>
                <a:cs typeface="+mn-cs"/>
              </a:rPr>
              <a:t>ultrtacongelación</a:t>
            </a:r>
            <a:endParaRPr lang="es-CO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87217E5-E5BF-4178-AFF9-555951558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1691" y="4658156"/>
            <a:ext cx="2640342" cy="19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1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8F6225-2173-48C3-8032-31F019A0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06" y="775051"/>
            <a:ext cx="2543175" cy="2752725"/>
          </a:xfrm>
          <a:prstGeom prst="rect">
            <a:avLst/>
          </a:prstGeom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323FE72-7462-4852-8F2A-ADBFACF714F0}"/>
              </a:ext>
            </a:extLst>
          </p:cNvPr>
          <p:cNvSpPr/>
          <p:nvPr/>
        </p:nvSpPr>
        <p:spPr>
          <a:xfrm>
            <a:off x="3939741" y="3096909"/>
            <a:ext cx="6199833" cy="861734"/>
          </a:xfrm>
          <a:prstGeom prst="roundRect">
            <a:avLst/>
          </a:prstGeom>
          <a:solidFill>
            <a:srgbClr val="F62F63"/>
          </a:solidFill>
          <a:ln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 el COVID-19</a:t>
            </a:r>
            <a:endParaRPr lang="es-CO" sz="48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73CDF5-B6CD-42BD-9E93-0565B256CBC3}"/>
              </a:ext>
            </a:extLst>
          </p:cNvPr>
          <p:cNvSpPr txBox="1"/>
          <p:nvPr/>
        </p:nvSpPr>
        <p:spPr>
          <a:xfrm>
            <a:off x="2828082" y="2265912"/>
            <a:ext cx="842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Microplaneación</a:t>
            </a:r>
            <a:r>
              <a:rPr lang="es-ES" sz="4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local</a:t>
            </a:r>
            <a:endParaRPr lang="es-CO" sz="4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0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410130" y="57109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Responsabilidades</a:t>
            </a:r>
          </a:p>
        </p:txBody>
      </p:sp>
      <p:pic>
        <p:nvPicPr>
          <p:cNvPr id="3" name="Google Shape;102;p2"/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52081" y="1096866"/>
            <a:ext cx="1965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Minsalud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099732" y="775051"/>
            <a:ext cx="8721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Adquirir, distribuir y garantizar el suministro oportuno de los biológicos del Plan Ampliado de Inmunizaciones (PAI).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Elaborar los lineamientos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Definir las estrategias de seguimiento, monitoreo y evaluación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Brindar asistencia técnica a las 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Suministrar vacunas, jeringas para aplicación e insumos.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1842719" y="723882"/>
            <a:ext cx="1620455" cy="1793415"/>
          </a:xfrm>
          <a:prstGeom prst="leftBrace">
            <a:avLst>
              <a:gd name="adj1" fmla="val 8333"/>
              <a:gd name="adj2" fmla="val 366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52080" y="3640650"/>
            <a:ext cx="1965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INS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099732" y="3465796"/>
            <a:ext cx="8721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Actualizar el protocolo de ESAVI.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Fortalecer notificación de ESAVI (protocolo 298); capacitación, asesoría y asistencia técnica.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Sistema de Vigilancia en Salud Pública –SIVIGILA-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1842719" y="3510523"/>
            <a:ext cx="1620455" cy="1047920"/>
          </a:xfrm>
          <a:prstGeom prst="leftBrace">
            <a:avLst>
              <a:gd name="adj1" fmla="val 8333"/>
              <a:gd name="adj2" fmla="val 366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52080" y="4777006"/>
            <a:ext cx="1965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INVIMA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099731" y="4704478"/>
            <a:ext cx="8721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Inspecciones periódicas Buenas Prácticas de Manufactura.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Supervisar calidad de las vacunas.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Realizar la vigilancia, revisión y evaluación de los ESAVI.</a:t>
            </a:r>
          </a:p>
        </p:txBody>
      </p:sp>
      <p:sp>
        <p:nvSpPr>
          <p:cNvPr id="12" name="Abrir llave 11"/>
          <p:cNvSpPr/>
          <p:nvPr/>
        </p:nvSpPr>
        <p:spPr>
          <a:xfrm>
            <a:off x="1842718" y="4647605"/>
            <a:ext cx="1620455" cy="1047920"/>
          </a:xfrm>
          <a:prstGeom prst="leftBrace">
            <a:avLst>
              <a:gd name="adj1" fmla="val 8333"/>
              <a:gd name="adj2" fmla="val 366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52078" y="5817744"/>
            <a:ext cx="1965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IETS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099732" y="5818632"/>
            <a:ext cx="8721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Creación del Consejo de ESAVI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Evaluar la existencia de nexo causal</a:t>
            </a:r>
          </a:p>
        </p:txBody>
      </p:sp>
      <p:sp>
        <p:nvSpPr>
          <p:cNvPr id="15" name="Abrir llave 14"/>
          <p:cNvSpPr/>
          <p:nvPr/>
        </p:nvSpPr>
        <p:spPr>
          <a:xfrm>
            <a:off x="1842718" y="5829823"/>
            <a:ext cx="1620455" cy="635140"/>
          </a:xfrm>
          <a:prstGeom prst="leftBrace">
            <a:avLst>
              <a:gd name="adj1" fmla="val 8333"/>
              <a:gd name="adj2" fmla="val 366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52082" y="2835540"/>
            <a:ext cx="1965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Supersalud</a:t>
            </a:r>
          </a:p>
        </p:txBody>
      </p:sp>
      <p:sp>
        <p:nvSpPr>
          <p:cNvPr id="19" name="Abrir llave 18"/>
          <p:cNvSpPr/>
          <p:nvPr/>
        </p:nvSpPr>
        <p:spPr>
          <a:xfrm>
            <a:off x="1842718" y="2907474"/>
            <a:ext cx="1620455" cy="410773"/>
          </a:xfrm>
          <a:prstGeom prst="leftBrace">
            <a:avLst>
              <a:gd name="adj1" fmla="val 8333"/>
              <a:gd name="adj2" fmla="val 366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099732" y="2881893"/>
            <a:ext cx="872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Inspección, vigilancia y control.</a:t>
            </a:r>
          </a:p>
        </p:txBody>
      </p:sp>
    </p:spTree>
    <p:extLst>
      <p:ext uri="{BB962C8B-B14F-4D97-AF65-F5344CB8AC3E}">
        <p14:creationId xmlns:p14="http://schemas.microsoft.com/office/powerpoint/2010/main" val="207359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F9AE6DD-A2A9-4964-99A1-9A130E985379}"/>
              </a:ext>
            </a:extLst>
          </p:cNvPr>
          <p:cNvSpPr txBox="1"/>
          <p:nvPr/>
        </p:nvSpPr>
        <p:spPr>
          <a:xfrm>
            <a:off x="111760" y="1081634"/>
            <a:ext cx="36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66"/>
                </a:solidFill>
                <a:effectLst/>
                <a:latin typeface="Avenir Next Condensed" panose="020B0506020202020204"/>
                <a:ea typeface="Arial Narrow" panose="020B0606020202030204" pitchFamily="34" charset="0"/>
                <a:cs typeface="Arial Narrow" panose="020B0606020202030204" pitchFamily="34" charset="0"/>
              </a:rPr>
              <a:t>Plan Nacional de Vacunación </a:t>
            </a:r>
          </a:p>
          <a:p>
            <a:endParaRPr lang="es-CO" sz="2400" b="1" u="sng" dirty="0">
              <a:latin typeface="Avenir Next Condensed" panose="020B0506020202020204"/>
              <a:sym typeface="Calibri"/>
            </a:endParaRPr>
          </a:p>
          <a:p>
            <a:r>
              <a:rPr lang="es-CO" sz="2400" b="1" u="sng" dirty="0">
                <a:latin typeface="Avenir Next Condensed" panose="020B0506020202020204"/>
                <a:sym typeface="Calibri"/>
              </a:rPr>
              <a:t>Decreto 109 del 29 de enero de 2021.</a:t>
            </a:r>
            <a:endParaRPr lang="es-ES" sz="2800" b="1" u="sng" dirty="0">
              <a:latin typeface="Avenir Next Condensed" panose="020B0506020202020204"/>
              <a:sym typeface="Calibri"/>
            </a:endParaRPr>
          </a:p>
          <a:p>
            <a:endParaRPr lang="es-ES" sz="2400" b="1" dirty="0">
              <a:solidFill>
                <a:srgbClr val="FF0066"/>
              </a:solidFill>
              <a:effectLst/>
              <a:latin typeface="Avenir Next Condensed" panose="020B05060202020202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endParaRPr lang="es-CO" sz="2400" b="1" dirty="0">
              <a:effectLst/>
              <a:latin typeface="Avenir Next Condensed" panose="020B05060202020202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latin typeface="Avenir Next Condensed" panose="020B0506020202020204"/>
              </a:rPr>
              <a:t>Objetivo Específicos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Priorización basada en la evidencia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Cobertura poblacional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  <a:sym typeface="Calibri"/>
              </a:rPr>
              <a:t>Enfoque diferencial y población migrante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9303775-B313-4AE6-B2D4-0D0793DF5A32}"/>
              </a:ext>
            </a:extLst>
          </p:cNvPr>
          <p:cNvSpPr txBox="1"/>
          <p:nvPr/>
        </p:nvSpPr>
        <p:spPr>
          <a:xfrm>
            <a:off x="416560" y="233681"/>
            <a:ext cx="8955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Vacunación contra el COVID19 </a:t>
            </a:r>
          </a:p>
        </p:txBody>
      </p:sp>
      <p:pic>
        <p:nvPicPr>
          <p:cNvPr id="4" name="Google Shape;102;p2">
            <a:extLst>
              <a:ext uri="{FF2B5EF4-FFF2-40B4-BE49-F238E27FC236}">
                <a16:creationId xmlns:a16="http://schemas.microsoft.com/office/drawing/2014/main" xmlns="" id="{91D2E235-C19E-4483-89B1-22CD80D509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-29497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2E32614-6998-4139-974A-CF60C76B2DC2}"/>
              </a:ext>
            </a:extLst>
          </p:cNvPr>
          <p:cNvSpPr txBox="1"/>
          <p:nvPr/>
        </p:nvSpPr>
        <p:spPr>
          <a:xfrm>
            <a:off x="4059555" y="1048843"/>
            <a:ext cx="36474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66"/>
                </a:solidFill>
                <a:effectLst/>
                <a:latin typeface="Avenir Next Condensed" panose="020B0506020202020204"/>
                <a:ea typeface="Arial Narrow" panose="020B0606020202030204" pitchFamily="34" charset="0"/>
                <a:cs typeface="Arial Narrow" panose="020B0606020202030204" pitchFamily="34" charset="0"/>
              </a:rPr>
              <a:t>Lineamientos Nacionales</a:t>
            </a:r>
            <a:endParaRPr lang="es-CO" sz="2400" dirty="0">
              <a:solidFill>
                <a:srgbClr val="FF0066"/>
              </a:solidFill>
              <a:effectLst/>
              <a:latin typeface="Avenir Next Condensed" panose="020B05060202020202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endParaRPr lang="es-CO" sz="2000" b="1" dirty="0">
              <a:effectLst/>
              <a:latin typeface="Avenir Next Condensed" panose="020B05060202020202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Operación general proyectada del PAI e intersección vacunación contra la COVID-19. 2021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latin typeface="Avenir Next Condensed" panose="020B0506020202020204"/>
              </a:rPr>
              <a:t>Cómo se realiza la vacunación en Colombia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Disponibilidad proyectada de vacunas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Componente financiero – Responsabilidades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Componentes: Cadena de Frío, Insumos, Talento Humano, sistema de información, vigilancia , comunicaciones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Estrategia de Seguridad  </a:t>
            </a:r>
            <a:endParaRPr lang="es-ES" sz="2400" dirty="0">
              <a:latin typeface="Avenir Next Condensed" panose="020B0506020202020204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7922DF6-8CA3-47D0-B1A7-0120A7225BB0}"/>
              </a:ext>
            </a:extLst>
          </p:cNvPr>
          <p:cNvSpPr txBox="1"/>
          <p:nvPr/>
        </p:nvSpPr>
        <p:spPr>
          <a:xfrm>
            <a:off x="8128000" y="1081634"/>
            <a:ext cx="395224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66"/>
                </a:solidFill>
                <a:effectLst/>
                <a:latin typeface="Avenir Next Condensed" panose="020B0506020202020204"/>
                <a:ea typeface="Arial Narrow" panose="020B0606020202030204" pitchFamily="34" charset="0"/>
                <a:cs typeface="Arial Narrow" panose="020B0606020202030204" pitchFamily="34" charset="0"/>
              </a:rPr>
              <a:t>Microplaneacion Local. </a:t>
            </a:r>
          </a:p>
          <a:p>
            <a:endParaRPr lang="es-CO" sz="2400" b="1" dirty="0">
              <a:effectLst/>
              <a:latin typeface="Avenir Next Condensed" panose="020B05060202020202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latin typeface="Avenir Next Condensed" panose="020B0506020202020204"/>
              </a:rPr>
              <a:t>Funciones de cada actor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latin typeface="Avenir Next Condensed" panose="020B0506020202020204"/>
              </a:rPr>
              <a:t>Proyección preliminar por departamento y fase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latin typeface="Avenir Next Condensed" panose="020B0506020202020204"/>
              </a:rPr>
              <a:t>Meta Proyectada por etapa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Equipo de vacunación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Flujograma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Tácticas  de vacunación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Proceso de Vacunación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Vacunación Institucional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Condensed" panose="020B0506020202020204"/>
                <a:sym typeface="Calibri"/>
              </a:rPr>
              <a:t>Vacunación por micro- concentración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venir Next Condensed" panose="020B0506020202020204"/>
              </a:rPr>
              <a:t>Seguimiento, Supervisión y evaluación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venir Next Condensed" panose="020B0506020202020204"/>
              </a:rPr>
              <a:t>Comunicación, información, movilización social</a:t>
            </a:r>
            <a:endParaRPr lang="es-ES" sz="2400" dirty="0">
              <a:latin typeface="Avenir Next Condensed" panose="020B050602020202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06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33459" y="0"/>
            <a:ext cx="3558540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614" y="302319"/>
            <a:ext cx="837057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3600" b="1" spc="-10" dirty="0">
                <a:solidFill>
                  <a:srgbClr val="F62E62"/>
                </a:solidFill>
              </a:rPr>
              <a:t>Mesa de Coordinación</a:t>
            </a:r>
            <a:r>
              <a:rPr lang="es-ES" sz="3600" b="1" spc="-10" dirty="0">
                <a:solidFill>
                  <a:srgbClr val="F62E62"/>
                </a:solidFill>
              </a:rPr>
              <a:t> Territorial Permanente</a:t>
            </a:r>
            <a:endParaRPr sz="36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4050944" y="2108707"/>
            <a:ext cx="4411149" cy="4189687"/>
            <a:chOff x="3945635" y="2220467"/>
            <a:chExt cx="4101465" cy="4055745"/>
          </a:xfrm>
        </p:grpSpPr>
        <p:sp>
          <p:nvSpPr>
            <p:cNvPr id="5" name="object 5"/>
            <p:cNvSpPr/>
            <p:nvPr/>
          </p:nvSpPr>
          <p:spPr>
            <a:xfrm>
              <a:off x="4035495" y="4564312"/>
              <a:ext cx="1959947" cy="1702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8035" y="4572000"/>
              <a:ext cx="1885314" cy="1628139"/>
            </a:xfrm>
            <a:custGeom>
              <a:avLst/>
              <a:gdLst/>
              <a:ahLst/>
              <a:cxnLst/>
              <a:rect l="l" t="t" r="r" b="b"/>
              <a:pathLst>
                <a:path w="1885314" h="1628139">
                  <a:moveTo>
                    <a:pt x="910463" y="0"/>
                  </a:moveTo>
                  <a:lnTo>
                    <a:pt x="0" y="295910"/>
                  </a:lnTo>
                  <a:lnTo>
                    <a:pt x="16095" y="341492"/>
                  </a:lnTo>
                  <a:lnTo>
                    <a:pt x="33262" y="386488"/>
                  </a:lnTo>
                  <a:lnTo>
                    <a:pt x="51483" y="430888"/>
                  </a:lnTo>
                  <a:lnTo>
                    <a:pt x="70740" y="474678"/>
                  </a:lnTo>
                  <a:lnTo>
                    <a:pt x="91018" y="517848"/>
                  </a:lnTo>
                  <a:lnTo>
                    <a:pt x="112299" y="560384"/>
                  </a:lnTo>
                  <a:lnTo>
                    <a:pt x="134567" y="602276"/>
                  </a:lnTo>
                  <a:lnTo>
                    <a:pt x="157805" y="643511"/>
                  </a:lnTo>
                  <a:lnTo>
                    <a:pt x="181996" y="684078"/>
                  </a:lnTo>
                  <a:lnTo>
                    <a:pt x="207123" y="723964"/>
                  </a:lnTo>
                  <a:lnTo>
                    <a:pt x="233169" y="763158"/>
                  </a:lnTo>
                  <a:lnTo>
                    <a:pt x="260118" y="801648"/>
                  </a:lnTo>
                  <a:lnTo>
                    <a:pt x="287952" y="839422"/>
                  </a:lnTo>
                  <a:lnTo>
                    <a:pt x="316656" y="876468"/>
                  </a:lnTo>
                  <a:lnTo>
                    <a:pt x="346211" y="912775"/>
                  </a:lnTo>
                  <a:lnTo>
                    <a:pt x="376602" y="948330"/>
                  </a:lnTo>
                  <a:lnTo>
                    <a:pt x="407812" y="983121"/>
                  </a:lnTo>
                  <a:lnTo>
                    <a:pt x="439823" y="1017138"/>
                  </a:lnTo>
                  <a:lnTo>
                    <a:pt x="472619" y="1050367"/>
                  </a:lnTo>
                  <a:lnTo>
                    <a:pt x="506183" y="1082797"/>
                  </a:lnTo>
                  <a:lnTo>
                    <a:pt x="540499" y="1114416"/>
                  </a:lnTo>
                  <a:lnTo>
                    <a:pt x="575549" y="1145212"/>
                  </a:lnTo>
                  <a:lnTo>
                    <a:pt x="611316" y="1175173"/>
                  </a:lnTo>
                  <a:lnTo>
                    <a:pt x="647784" y="1204288"/>
                  </a:lnTo>
                  <a:lnTo>
                    <a:pt x="684937" y="1232545"/>
                  </a:lnTo>
                  <a:lnTo>
                    <a:pt x="722756" y="1259932"/>
                  </a:lnTo>
                  <a:lnTo>
                    <a:pt x="761227" y="1286436"/>
                  </a:lnTo>
                  <a:lnTo>
                    <a:pt x="800330" y="1312046"/>
                  </a:lnTo>
                  <a:lnTo>
                    <a:pt x="840051" y="1336751"/>
                  </a:lnTo>
                  <a:lnTo>
                    <a:pt x="880371" y="1360537"/>
                  </a:lnTo>
                  <a:lnTo>
                    <a:pt x="921274" y="1383394"/>
                  </a:lnTo>
                  <a:lnTo>
                    <a:pt x="962744" y="1405310"/>
                  </a:lnTo>
                  <a:lnTo>
                    <a:pt x="1004764" y="1426272"/>
                  </a:lnTo>
                  <a:lnTo>
                    <a:pt x="1047316" y="1446269"/>
                  </a:lnTo>
                  <a:lnTo>
                    <a:pt x="1090384" y="1465289"/>
                  </a:lnTo>
                  <a:lnTo>
                    <a:pt x="1133951" y="1483320"/>
                  </a:lnTo>
                  <a:lnTo>
                    <a:pt x="1178001" y="1500350"/>
                  </a:lnTo>
                  <a:lnTo>
                    <a:pt x="1222516" y="1516367"/>
                  </a:lnTo>
                  <a:lnTo>
                    <a:pt x="1267479" y="1531360"/>
                  </a:lnTo>
                  <a:lnTo>
                    <a:pt x="1312875" y="1545317"/>
                  </a:lnTo>
                  <a:lnTo>
                    <a:pt x="1358685" y="1558225"/>
                  </a:lnTo>
                  <a:lnTo>
                    <a:pt x="1404894" y="1570073"/>
                  </a:lnTo>
                  <a:lnTo>
                    <a:pt x="1451485" y="1580849"/>
                  </a:lnTo>
                  <a:lnTo>
                    <a:pt x="1498439" y="1590541"/>
                  </a:lnTo>
                  <a:lnTo>
                    <a:pt x="1545742" y="1599137"/>
                  </a:lnTo>
                  <a:lnTo>
                    <a:pt x="1593376" y="1606626"/>
                  </a:lnTo>
                  <a:lnTo>
                    <a:pt x="1641324" y="1612995"/>
                  </a:lnTo>
                  <a:lnTo>
                    <a:pt x="1689569" y="1618232"/>
                  </a:lnTo>
                  <a:lnTo>
                    <a:pt x="1738095" y="1622327"/>
                  </a:lnTo>
                  <a:lnTo>
                    <a:pt x="1786884" y="1625266"/>
                  </a:lnTo>
                  <a:lnTo>
                    <a:pt x="1835921" y="1627038"/>
                  </a:lnTo>
                  <a:lnTo>
                    <a:pt x="1885188" y="1627632"/>
                  </a:lnTo>
                  <a:lnTo>
                    <a:pt x="1885188" y="658368"/>
                  </a:lnTo>
                  <a:lnTo>
                    <a:pt x="1875916" y="658876"/>
                  </a:lnTo>
                  <a:lnTo>
                    <a:pt x="1825223" y="657686"/>
                  </a:lnTo>
                  <a:lnTo>
                    <a:pt x="1775165" y="654153"/>
                  </a:lnTo>
                  <a:lnTo>
                    <a:pt x="1725800" y="648332"/>
                  </a:lnTo>
                  <a:lnTo>
                    <a:pt x="1677186" y="640279"/>
                  </a:lnTo>
                  <a:lnTo>
                    <a:pt x="1629379" y="630048"/>
                  </a:lnTo>
                  <a:lnTo>
                    <a:pt x="1582437" y="617694"/>
                  </a:lnTo>
                  <a:lnTo>
                    <a:pt x="1536416" y="603274"/>
                  </a:lnTo>
                  <a:lnTo>
                    <a:pt x="1491373" y="586841"/>
                  </a:lnTo>
                  <a:lnTo>
                    <a:pt x="1447366" y="568451"/>
                  </a:lnTo>
                  <a:lnTo>
                    <a:pt x="1404452" y="548160"/>
                  </a:lnTo>
                  <a:lnTo>
                    <a:pt x="1362687" y="526022"/>
                  </a:lnTo>
                  <a:lnTo>
                    <a:pt x="1322130" y="502093"/>
                  </a:lnTo>
                  <a:lnTo>
                    <a:pt x="1282836" y="476427"/>
                  </a:lnTo>
                  <a:lnTo>
                    <a:pt x="1244862" y="449080"/>
                  </a:lnTo>
                  <a:lnTo>
                    <a:pt x="1208267" y="420107"/>
                  </a:lnTo>
                  <a:lnTo>
                    <a:pt x="1173107" y="389564"/>
                  </a:lnTo>
                  <a:lnTo>
                    <a:pt x="1139439" y="357505"/>
                  </a:lnTo>
                  <a:lnTo>
                    <a:pt x="1107320" y="323985"/>
                  </a:lnTo>
                  <a:lnTo>
                    <a:pt x="1076807" y="289060"/>
                  </a:lnTo>
                  <a:lnTo>
                    <a:pt x="1047958" y="252784"/>
                  </a:lnTo>
                  <a:lnTo>
                    <a:pt x="1020829" y="215214"/>
                  </a:lnTo>
                  <a:lnTo>
                    <a:pt x="995477" y="176404"/>
                  </a:lnTo>
                  <a:lnTo>
                    <a:pt x="971959" y="136409"/>
                  </a:lnTo>
                  <a:lnTo>
                    <a:pt x="950333" y="95284"/>
                  </a:lnTo>
                  <a:lnTo>
                    <a:pt x="930655" y="53086"/>
                  </a:lnTo>
                  <a:lnTo>
                    <a:pt x="91046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5635" y="2580131"/>
              <a:ext cx="1488948" cy="2298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9009" y="2671571"/>
              <a:ext cx="1386840" cy="2196465"/>
            </a:xfrm>
            <a:custGeom>
              <a:avLst/>
              <a:gdLst/>
              <a:ahLst/>
              <a:cxnLst/>
              <a:rect l="l" t="t" r="r" b="b"/>
              <a:pathLst>
                <a:path w="1386839" h="2196465">
                  <a:moveTo>
                    <a:pt x="835372" y="0"/>
                  </a:moveTo>
                  <a:lnTo>
                    <a:pt x="794801" y="28981"/>
                  </a:lnTo>
                  <a:lnTo>
                    <a:pt x="755154" y="58822"/>
                  </a:lnTo>
                  <a:lnTo>
                    <a:pt x="716438" y="89502"/>
                  </a:lnTo>
                  <a:lnTo>
                    <a:pt x="678659" y="120999"/>
                  </a:lnTo>
                  <a:lnTo>
                    <a:pt x="641826" y="153294"/>
                  </a:lnTo>
                  <a:lnTo>
                    <a:pt x="605943" y="186367"/>
                  </a:lnTo>
                  <a:lnTo>
                    <a:pt x="571018" y="220197"/>
                  </a:lnTo>
                  <a:lnTo>
                    <a:pt x="537059" y="254763"/>
                  </a:lnTo>
                  <a:lnTo>
                    <a:pt x="504071" y="290046"/>
                  </a:lnTo>
                  <a:lnTo>
                    <a:pt x="472061" y="326025"/>
                  </a:lnTo>
                  <a:lnTo>
                    <a:pt x="441037" y="362680"/>
                  </a:lnTo>
                  <a:lnTo>
                    <a:pt x="411005" y="399990"/>
                  </a:lnTo>
                  <a:lnTo>
                    <a:pt x="381972" y="437935"/>
                  </a:lnTo>
                  <a:lnTo>
                    <a:pt x="353944" y="476495"/>
                  </a:lnTo>
                  <a:lnTo>
                    <a:pt x="326929" y="515649"/>
                  </a:lnTo>
                  <a:lnTo>
                    <a:pt x="300934" y="555376"/>
                  </a:lnTo>
                  <a:lnTo>
                    <a:pt x="275964" y="595658"/>
                  </a:lnTo>
                  <a:lnTo>
                    <a:pt x="252027" y="636472"/>
                  </a:lnTo>
                  <a:lnTo>
                    <a:pt x="229130" y="677800"/>
                  </a:lnTo>
                  <a:lnTo>
                    <a:pt x="207280" y="719620"/>
                  </a:lnTo>
                  <a:lnTo>
                    <a:pt x="186482" y="761912"/>
                  </a:lnTo>
                  <a:lnTo>
                    <a:pt x="166745" y="804655"/>
                  </a:lnTo>
                  <a:lnTo>
                    <a:pt x="148075" y="847830"/>
                  </a:lnTo>
                  <a:lnTo>
                    <a:pt x="130478" y="891417"/>
                  </a:lnTo>
                  <a:lnTo>
                    <a:pt x="113962" y="935394"/>
                  </a:lnTo>
                  <a:lnTo>
                    <a:pt x="98534" y="979741"/>
                  </a:lnTo>
                  <a:lnTo>
                    <a:pt x="84199" y="1024438"/>
                  </a:lnTo>
                  <a:lnTo>
                    <a:pt x="70965" y="1069465"/>
                  </a:lnTo>
                  <a:lnTo>
                    <a:pt x="58839" y="1114802"/>
                  </a:lnTo>
                  <a:lnTo>
                    <a:pt x="47828" y="1160427"/>
                  </a:lnTo>
                  <a:lnTo>
                    <a:pt x="37938" y="1206321"/>
                  </a:lnTo>
                  <a:lnTo>
                    <a:pt x="29176" y="1252463"/>
                  </a:lnTo>
                  <a:lnTo>
                    <a:pt x="21548" y="1298832"/>
                  </a:lnTo>
                  <a:lnTo>
                    <a:pt x="15063" y="1345410"/>
                  </a:lnTo>
                  <a:lnTo>
                    <a:pt x="9726" y="1392174"/>
                  </a:lnTo>
                  <a:lnTo>
                    <a:pt x="5544" y="1439106"/>
                  </a:lnTo>
                  <a:lnTo>
                    <a:pt x="2525" y="1486184"/>
                  </a:lnTo>
                  <a:lnTo>
                    <a:pt x="674" y="1533387"/>
                  </a:lnTo>
                  <a:lnTo>
                    <a:pt x="0" y="1580697"/>
                  </a:lnTo>
                  <a:lnTo>
                    <a:pt x="507" y="1628092"/>
                  </a:lnTo>
                  <a:lnTo>
                    <a:pt x="2204" y="1675552"/>
                  </a:lnTo>
                  <a:lnTo>
                    <a:pt x="5097" y="1723057"/>
                  </a:lnTo>
                  <a:lnTo>
                    <a:pt x="9193" y="1770586"/>
                  </a:lnTo>
                  <a:lnTo>
                    <a:pt x="14499" y="1818119"/>
                  </a:lnTo>
                  <a:lnTo>
                    <a:pt x="21021" y="1865636"/>
                  </a:lnTo>
                  <a:lnTo>
                    <a:pt x="28767" y="1913116"/>
                  </a:lnTo>
                  <a:lnTo>
                    <a:pt x="37743" y="1960538"/>
                  </a:lnTo>
                  <a:lnTo>
                    <a:pt x="47956" y="2007884"/>
                  </a:lnTo>
                  <a:lnTo>
                    <a:pt x="59412" y="2055131"/>
                  </a:lnTo>
                  <a:lnTo>
                    <a:pt x="72119" y="2102261"/>
                  </a:lnTo>
                  <a:lnTo>
                    <a:pt x="86083" y="2149252"/>
                  </a:lnTo>
                  <a:lnTo>
                    <a:pt x="101312" y="2196084"/>
                  </a:lnTo>
                  <a:lnTo>
                    <a:pt x="1011775" y="1900301"/>
                  </a:lnTo>
                  <a:lnTo>
                    <a:pt x="997297" y="1862201"/>
                  </a:lnTo>
                  <a:lnTo>
                    <a:pt x="983475" y="1815178"/>
                  </a:lnTo>
                  <a:lnTo>
                    <a:pt x="972024" y="1767237"/>
                  </a:lnTo>
                  <a:lnTo>
                    <a:pt x="963007" y="1718436"/>
                  </a:lnTo>
                  <a:lnTo>
                    <a:pt x="956487" y="1668831"/>
                  </a:lnTo>
                  <a:lnTo>
                    <a:pt x="952529" y="1618478"/>
                  </a:lnTo>
                  <a:lnTo>
                    <a:pt x="951196" y="1567433"/>
                  </a:lnTo>
                  <a:lnTo>
                    <a:pt x="952530" y="1516430"/>
                  </a:lnTo>
                  <a:lnTo>
                    <a:pt x="956492" y="1466094"/>
                  </a:lnTo>
                  <a:lnTo>
                    <a:pt x="963015" y="1416487"/>
                  </a:lnTo>
                  <a:lnTo>
                    <a:pt x="972036" y="1367672"/>
                  </a:lnTo>
                  <a:lnTo>
                    <a:pt x="983490" y="1319713"/>
                  </a:lnTo>
                  <a:lnTo>
                    <a:pt x="997313" y="1272671"/>
                  </a:lnTo>
                  <a:lnTo>
                    <a:pt x="1013441" y="1226610"/>
                  </a:lnTo>
                  <a:lnTo>
                    <a:pt x="1031809" y="1181592"/>
                  </a:lnTo>
                  <a:lnTo>
                    <a:pt x="1052353" y="1137679"/>
                  </a:lnTo>
                  <a:lnTo>
                    <a:pt x="1075008" y="1094935"/>
                  </a:lnTo>
                  <a:lnTo>
                    <a:pt x="1099711" y="1053422"/>
                  </a:lnTo>
                  <a:lnTo>
                    <a:pt x="1126396" y="1013204"/>
                  </a:lnTo>
                  <a:lnTo>
                    <a:pt x="1155000" y="974341"/>
                  </a:lnTo>
                  <a:lnTo>
                    <a:pt x="1185458" y="936898"/>
                  </a:lnTo>
                  <a:lnTo>
                    <a:pt x="1217705" y="900937"/>
                  </a:lnTo>
                  <a:lnTo>
                    <a:pt x="1251678" y="866520"/>
                  </a:lnTo>
                  <a:lnTo>
                    <a:pt x="1386806" y="758698"/>
                  </a:lnTo>
                  <a:lnTo>
                    <a:pt x="83537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0787" y="2220467"/>
              <a:ext cx="2404871" cy="20467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4509" y="2312022"/>
              <a:ext cx="2302510" cy="1944370"/>
            </a:xfrm>
            <a:custGeom>
              <a:avLst/>
              <a:gdLst/>
              <a:ahLst/>
              <a:cxnLst/>
              <a:rect l="l" t="t" r="r" b="b"/>
              <a:pathLst>
                <a:path w="2302509" h="1944370">
                  <a:moveTo>
                    <a:pt x="2302002" y="359422"/>
                  </a:moveTo>
                  <a:lnTo>
                    <a:pt x="2261197" y="331774"/>
                  </a:lnTo>
                  <a:lnTo>
                    <a:pt x="2219871" y="305231"/>
                  </a:lnTo>
                  <a:lnTo>
                    <a:pt x="2178050" y="279806"/>
                  </a:lnTo>
                  <a:lnTo>
                    <a:pt x="2135746" y="255473"/>
                  </a:lnTo>
                  <a:lnTo>
                    <a:pt x="2092998" y="232244"/>
                  </a:lnTo>
                  <a:lnTo>
                    <a:pt x="2049805" y="210121"/>
                  </a:lnTo>
                  <a:lnTo>
                    <a:pt x="2006193" y="189115"/>
                  </a:lnTo>
                  <a:lnTo>
                    <a:pt x="1962200" y="169202"/>
                  </a:lnTo>
                  <a:lnTo>
                    <a:pt x="1917827" y="150406"/>
                  </a:lnTo>
                  <a:lnTo>
                    <a:pt x="1873110" y="132715"/>
                  </a:lnTo>
                  <a:lnTo>
                    <a:pt x="1828063" y="116116"/>
                  </a:lnTo>
                  <a:lnTo>
                    <a:pt x="1782699" y="100634"/>
                  </a:lnTo>
                  <a:lnTo>
                    <a:pt x="1737055" y="86258"/>
                  </a:lnTo>
                  <a:lnTo>
                    <a:pt x="1691157" y="72986"/>
                  </a:lnTo>
                  <a:lnTo>
                    <a:pt x="1645005" y="60820"/>
                  </a:lnTo>
                  <a:lnTo>
                    <a:pt x="1598625" y="49771"/>
                  </a:lnTo>
                  <a:lnTo>
                    <a:pt x="1552041" y="39814"/>
                  </a:lnTo>
                  <a:lnTo>
                    <a:pt x="1505292" y="30962"/>
                  </a:lnTo>
                  <a:lnTo>
                    <a:pt x="1458366" y="23228"/>
                  </a:lnTo>
                  <a:lnTo>
                    <a:pt x="1411312" y="16586"/>
                  </a:lnTo>
                  <a:lnTo>
                    <a:pt x="1364145" y="11061"/>
                  </a:lnTo>
                  <a:lnTo>
                    <a:pt x="1316875" y="6629"/>
                  </a:lnTo>
                  <a:lnTo>
                    <a:pt x="1269530" y="3314"/>
                  </a:lnTo>
                  <a:lnTo>
                    <a:pt x="1222146" y="1104"/>
                  </a:lnTo>
                  <a:lnTo>
                    <a:pt x="1174711" y="0"/>
                  </a:lnTo>
                  <a:lnTo>
                    <a:pt x="1127277" y="0"/>
                  </a:lnTo>
                  <a:lnTo>
                    <a:pt x="1079842" y="1104"/>
                  </a:lnTo>
                  <a:lnTo>
                    <a:pt x="1032459" y="3314"/>
                  </a:lnTo>
                  <a:lnTo>
                    <a:pt x="985113" y="6629"/>
                  </a:lnTo>
                  <a:lnTo>
                    <a:pt x="937844" y="11061"/>
                  </a:lnTo>
                  <a:lnTo>
                    <a:pt x="890676" y="16586"/>
                  </a:lnTo>
                  <a:lnTo>
                    <a:pt x="843622" y="23228"/>
                  </a:lnTo>
                  <a:lnTo>
                    <a:pt x="796696" y="30962"/>
                  </a:lnTo>
                  <a:lnTo>
                    <a:pt x="749947" y="39814"/>
                  </a:lnTo>
                  <a:lnTo>
                    <a:pt x="703364" y="49771"/>
                  </a:lnTo>
                  <a:lnTo>
                    <a:pt x="656983" y="60820"/>
                  </a:lnTo>
                  <a:lnTo>
                    <a:pt x="610831" y="72986"/>
                  </a:lnTo>
                  <a:lnTo>
                    <a:pt x="564934" y="86258"/>
                  </a:lnTo>
                  <a:lnTo>
                    <a:pt x="519290" y="100634"/>
                  </a:lnTo>
                  <a:lnTo>
                    <a:pt x="473925" y="116116"/>
                  </a:lnTo>
                  <a:lnTo>
                    <a:pt x="428879" y="132715"/>
                  </a:lnTo>
                  <a:lnTo>
                    <a:pt x="384162" y="150406"/>
                  </a:lnTo>
                  <a:lnTo>
                    <a:pt x="339788" y="169202"/>
                  </a:lnTo>
                  <a:lnTo>
                    <a:pt x="295795" y="189115"/>
                  </a:lnTo>
                  <a:lnTo>
                    <a:pt x="252183" y="210121"/>
                  </a:lnTo>
                  <a:lnTo>
                    <a:pt x="208991" y="232244"/>
                  </a:lnTo>
                  <a:lnTo>
                    <a:pt x="166243" y="255473"/>
                  </a:lnTo>
                  <a:lnTo>
                    <a:pt x="123939" y="279806"/>
                  </a:lnTo>
                  <a:lnTo>
                    <a:pt x="82118" y="305231"/>
                  </a:lnTo>
                  <a:lnTo>
                    <a:pt x="40792" y="331774"/>
                  </a:lnTo>
                  <a:lnTo>
                    <a:pt x="0" y="359422"/>
                  </a:lnTo>
                  <a:lnTo>
                    <a:pt x="441579" y="967257"/>
                  </a:lnTo>
                  <a:lnTo>
                    <a:pt x="441579" y="972197"/>
                  </a:lnTo>
                  <a:lnTo>
                    <a:pt x="445173" y="972197"/>
                  </a:lnTo>
                  <a:lnTo>
                    <a:pt x="1151001" y="1943747"/>
                  </a:lnTo>
                  <a:lnTo>
                    <a:pt x="1856816" y="972197"/>
                  </a:lnTo>
                  <a:lnTo>
                    <a:pt x="1860423" y="972197"/>
                  </a:lnTo>
                  <a:lnTo>
                    <a:pt x="1860423" y="967257"/>
                  </a:lnTo>
                  <a:lnTo>
                    <a:pt x="2302002" y="359422"/>
                  </a:lnTo>
                  <a:close/>
                </a:path>
              </a:pathLst>
            </a:custGeom>
            <a:solidFill>
              <a:srgbClr val="077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6247" y="2618231"/>
              <a:ext cx="1490472" cy="2298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1487" y="2671571"/>
              <a:ext cx="1388745" cy="2196465"/>
            </a:xfrm>
            <a:custGeom>
              <a:avLst/>
              <a:gdLst/>
              <a:ahLst/>
              <a:cxnLst/>
              <a:rect l="l" t="t" r="r" b="b"/>
              <a:pathLst>
                <a:path w="1388745" h="2196465">
                  <a:moveTo>
                    <a:pt x="556132" y="0"/>
                  </a:moveTo>
                  <a:lnTo>
                    <a:pt x="0" y="768223"/>
                  </a:lnTo>
                  <a:lnTo>
                    <a:pt x="122808" y="866520"/>
                  </a:lnTo>
                  <a:lnTo>
                    <a:pt x="156643" y="900937"/>
                  </a:lnTo>
                  <a:lnTo>
                    <a:pt x="188761" y="936898"/>
                  </a:lnTo>
                  <a:lnTo>
                    <a:pt x="219098" y="974341"/>
                  </a:lnTo>
                  <a:lnTo>
                    <a:pt x="247590" y="1013204"/>
                  </a:lnTo>
                  <a:lnTo>
                    <a:pt x="274173" y="1053422"/>
                  </a:lnTo>
                  <a:lnTo>
                    <a:pt x="298781" y="1094935"/>
                  </a:lnTo>
                  <a:lnTo>
                    <a:pt x="321352" y="1137679"/>
                  </a:lnTo>
                  <a:lnTo>
                    <a:pt x="341820" y="1181592"/>
                  </a:lnTo>
                  <a:lnTo>
                    <a:pt x="360121" y="1226610"/>
                  </a:lnTo>
                  <a:lnTo>
                    <a:pt x="376191" y="1272671"/>
                  </a:lnTo>
                  <a:lnTo>
                    <a:pt x="389965" y="1319713"/>
                  </a:lnTo>
                  <a:lnTo>
                    <a:pt x="401379" y="1367672"/>
                  </a:lnTo>
                  <a:lnTo>
                    <a:pt x="410369" y="1416487"/>
                  </a:lnTo>
                  <a:lnTo>
                    <a:pt x="416870" y="1466094"/>
                  </a:lnTo>
                  <a:lnTo>
                    <a:pt x="420817" y="1516430"/>
                  </a:lnTo>
                  <a:lnTo>
                    <a:pt x="422147" y="1567433"/>
                  </a:lnTo>
                  <a:lnTo>
                    <a:pt x="420815" y="1618478"/>
                  </a:lnTo>
                  <a:lnTo>
                    <a:pt x="416861" y="1668831"/>
                  </a:lnTo>
                  <a:lnTo>
                    <a:pt x="410352" y="1718437"/>
                  </a:lnTo>
                  <a:lnTo>
                    <a:pt x="401357" y="1767237"/>
                  </a:lnTo>
                  <a:lnTo>
                    <a:pt x="389942" y="1815178"/>
                  </a:lnTo>
                  <a:lnTo>
                    <a:pt x="376173" y="1862201"/>
                  </a:lnTo>
                  <a:lnTo>
                    <a:pt x="363854" y="1894966"/>
                  </a:lnTo>
                  <a:lnTo>
                    <a:pt x="1287398" y="2196084"/>
                  </a:lnTo>
                  <a:lnTo>
                    <a:pt x="1302571" y="2149252"/>
                  </a:lnTo>
                  <a:lnTo>
                    <a:pt x="1316484" y="2102261"/>
                  </a:lnTo>
                  <a:lnTo>
                    <a:pt x="1329144" y="2055131"/>
                  </a:lnTo>
                  <a:lnTo>
                    <a:pt x="1340558" y="2007884"/>
                  </a:lnTo>
                  <a:lnTo>
                    <a:pt x="1350734" y="1960538"/>
                  </a:lnTo>
                  <a:lnTo>
                    <a:pt x="1359677" y="1913116"/>
                  </a:lnTo>
                  <a:lnTo>
                    <a:pt x="1367394" y="1865636"/>
                  </a:lnTo>
                  <a:lnTo>
                    <a:pt x="1373893" y="1818119"/>
                  </a:lnTo>
                  <a:lnTo>
                    <a:pt x="1379180" y="1770586"/>
                  </a:lnTo>
                  <a:lnTo>
                    <a:pt x="1383262" y="1723057"/>
                  </a:lnTo>
                  <a:lnTo>
                    <a:pt x="1386145" y="1675552"/>
                  </a:lnTo>
                  <a:lnTo>
                    <a:pt x="1387837" y="1628092"/>
                  </a:lnTo>
                  <a:lnTo>
                    <a:pt x="1388344" y="1580697"/>
                  </a:lnTo>
                  <a:lnTo>
                    <a:pt x="1387672" y="1533387"/>
                  </a:lnTo>
                  <a:lnTo>
                    <a:pt x="1385830" y="1486184"/>
                  </a:lnTo>
                  <a:lnTo>
                    <a:pt x="1382823" y="1439106"/>
                  </a:lnTo>
                  <a:lnTo>
                    <a:pt x="1378658" y="1392174"/>
                  </a:lnTo>
                  <a:lnTo>
                    <a:pt x="1373342" y="1345410"/>
                  </a:lnTo>
                  <a:lnTo>
                    <a:pt x="1366882" y="1298832"/>
                  </a:lnTo>
                  <a:lnTo>
                    <a:pt x="1359284" y="1252463"/>
                  </a:lnTo>
                  <a:lnTo>
                    <a:pt x="1350556" y="1206321"/>
                  </a:lnTo>
                  <a:lnTo>
                    <a:pt x="1340704" y="1160427"/>
                  </a:lnTo>
                  <a:lnTo>
                    <a:pt x="1329735" y="1114802"/>
                  </a:lnTo>
                  <a:lnTo>
                    <a:pt x="1317655" y="1069465"/>
                  </a:lnTo>
                  <a:lnTo>
                    <a:pt x="1304472" y="1024438"/>
                  </a:lnTo>
                  <a:lnTo>
                    <a:pt x="1290193" y="979741"/>
                  </a:lnTo>
                  <a:lnTo>
                    <a:pt x="1274823" y="935394"/>
                  </a:lnTo>
                  <a:lnTo>
                    <a:pt x="1258369" y="891417"/>
                  </a:lnTo>
                  <a:lnTo>
                    <a:pt x="1240840" y="847830"/>
                  </a:lnTo>
                  <a:lnTo>
                    <a:pt x="1222240" y="804655"/>
                  </a:lnTo>
                  <a:lnTo>
                    <a:pt x="1202578" y="761912"/>
                  </a:lnTo>
                  <a:lnTo>
                    <a:pt x="1181860" y="719620"/>
                  </a:lnTo>
                  <a:lnTo>
                    <a:pt x="1160092" y="677800"/>
                  </a:lnTo>
                  <a:lnTo>
                    <a:pt x="1137282" y="636472"/>
                  </a:lnTo>
                  <a:lnTo>
                    <a:pt x="1113435" y="595658"/>
                  </a:lnTo>
                  <a:lnTo>
                    <a:pt x="1088560" y="555376"/>
                  </a:lnTo>
                  <a:lnTo>
                    <a:pt x="1062663" y="515649"/>
                  </a:lnTo>
                  <a:lnTo>
                    <a:pt x="1035750" y="476495"/>
                  </a:lnTo>
                  <a:lnTo>
                    <a:pt x="1007828" y="437935"/>
                  </a:lnTo>
                  <a:lnTo>
                    <a:pt x="978904" y="399990"/>
                  </a:lnTo>
                  <a:lnTo>
                    <a:pt x="948985" y="362680"/>
                  </a:lnTo>
                  <a:lnTo>
                    <a:pt x="918078" y="326025"/>
                  </a:lnTo>
                  <a:lnTo>
                    <a:pt x="886189" y="290046"/>
                  </a:lnTo>
                  <a:lnTo>
                    <a:pt x="853325" y="254763"/>
                  </a:lnTo>
                  <a:lnTo>
                    <a:pt x="819493" y="220197"/>
                  </a:lnTo>
                  <a:lnTo>
                    <a:pt x="784700" y="186367"/>
                  </a:lnTo>
                  <a:lnTo>
                    <a:pt x="748952" y="153294"/>
                  </a:lnTo>
                  <a:lnTo>
                    <a:pt x="712257" y="120999"/>
                  </a:lnTo>
                  <a:lnTo>
                    <a:pt x="674620" y="89502"/>
                  </a:lnTo>
                  <a:lnTo>
                    <a:pt x="636049" y="58822"/>
                  </a:lnTo>
                  <a:lnTo>
                    <a:pt x="596551" y="28981"/>
                  </a:lnTo>
                  <a:lnTo>
                    <a:pt x="556132" y="0"/>
                  </a:lnTo>
                  <a:close/>
                </a:path>
              </a:pathLst>
            </a:custGeom>
            <a:solidFill>
              <a:srgbClr val="009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4455" y="4486655"/>
              <a:ext cx="2013203" cy="17891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0363" y="4512563"/>
              <a:ext cx="1911350" cy="1687195"/>
            </a:xfrm>
            <a:custGeom>
              <a:avLst/>
              <a:gdLst/>
              <a:ahLst/>
              <a:cxnLst/>
              <a:rect l="l" t="t" r="r" b="b"/>
              <a:pathLst>
                <a:path w="1911350" h="1687195">
                  <a:moveTo>
                    <a:pt x="971168" y="0"/>
                  </a:moveTo>
                  <a:lnTo>
                    <a:pt x="948689" y="60325"/>
                  </a:lnTo>
                  <a:lnTo>
                    <a:pt x="928822" y="103773"/>
                  </a:lnTo>
                  <a:lnTo>
                    <a:pt x="906991" y="146119"/>
                  </a:lnTo>
                  <a:lnTo>
                    <a:pt x="883256" y="187307"/>
                  </a:lnTo>
                  <a:lnTo>
                    <a:pt x="857673" y="227280"/>
                  </a:lnTo>
                  <a:lnTo>
                    <a:pt x="830300" y="265981"/>
                  </a:lnTo>
                  <a:lnTo>
                    <a:pt x="801194" y="303355"/>
                  </a:lnTo>
                  <a:lnTo>
                    <a:pt x="770413" y="339345"/>
                  </a:lnTo>
                  <a:lnTo>
                    <a:pt x="738013" y="373895"/>
                  </a:lnTo>
                  <a:lnTo>
                    <a:pt x="704052" y="406948"/>
                  </a:lnTo>
                  <a:lnTo>
                    <a:pt x="668587" y="438448"/>
                  </a:lnTo>
                  <a:lnTo>
                    <a:pt x="631675" y="468339"/>
                  </a:lnTo>
                  <a:lnTo>
                    <a:pt x="593375" y="496564"/>
                  </a:lnTo>
                  <a:lnTo>
                    <a:pt x="553742" y="523066"/>
                  </a:lnTo>
                  <a:lnTo>
                    <a:pt x="512835" y="547790"/>
                  </a:lnTo>
                  <a:lnTo>
                    <a:pt x="470711" y="570680"/>
                  </a:lnTo>
                  <a:lnTo>
                    <a:pt x="427427" y="591678"/>
                  </a:lnTo>
                  <a:lnTo>
                    <a:pt x="383040" y="610728"/>
                  </a:lnTo>
                  <a:lnTo>
                    <a:pt x="337608" y="627774"/>
                  </a:lnTo>
                  <a:lnTo>
                    <a:pt x="291188" y="642760"/>
                  </a:lnTo>
                  <a:lnTo>
                    <a:pt x="243837" y="655630"/>
                  </a:lnTo>
                  <a:lnTo>
                    <a:pt x="195613" y="666326"/>
                  </a:lnTo>
                  <a:lnTo>
                    <a:pt x="146573" y="674793"/>
                  </a:lnTo>
                  <a:lnTo>
                    <a:pt x="96774" y="680974"/>
                  </a:lnTo>
                  <a:lnTo>
                    <a:pt x="0" y="685800"/>
                  </a:lnTo>
                  <a:lnTo>
                    <a:pt x="0" y="1687068"/>
                  </a:lnTo>
                  <a:lnTo>
                    <a:pt x="49006" y="1686477"/>
                  </a:lnTo>
                  <a:lnTo>
                    <a:pt x="97787" y="1684715"/>
                  </a:lnTo>
                  <a:lnTo>
                    <a:pt x="146328" y="1681791"/>
                  </a:lnTo>
                  <a:lnTo>
                    <a:pt x="194611" y="1677718"/>
                  </a:lnTo>
                  <a:lnTo>
                    <a:pt x="242622" y="1672507"/>
                  </a:lnTo>
                  <a:lnTo>
                    <a:pt x="290344" y="1666170"/>
                  </a:lnTo>
                  <a:lnTo>
                    <a:pt x="337761" y="1658718"/>
                  </a:lnTo>
                  <a:lnTo>
                    <a:pt x="384857" y="1650164"/>
                  </a:lnTo>
                  <a:lnTo>
                    <a:pt x="431615" y="1640517"/>
                  </a:lnTo>
                  <a:lnTo>
                    <a:pt x="478020" y="1629791"/>
                  </a:lnTo>
                  <a:lnTo>
                    <a:pt x="524056" y="1617997"/>
                  </a:lnTo>
                  <a:lnTo>
                    <a:pt x="569706" y="1605145"/>
                  </a:lnTo>
                  <a:lnTo>
                    <a:pt x="614955" y="1591249"/>
                  </a:lnTo>
                  <a:lnTo>
                    <a:pt x="659786" y="1576319"/>
                  </a:lnTo>
                  <a:lnTo>
                    <a:pt x="704184" y="1560367"/>
                  </a:lnTo>
                  <a:lnTo>
                    <a:pt x="748132" y="1543404"/>
                  </a:lnTo>
                  <a:lnTo>
                    <a:pt x="791614" y="1525443"/>
                  </a:lnTo>
                  <a:lnTo>
                    <a:pt x="834614" y="1506494"/>
                  </a:lnTo>
                  <a:lnTo>
                    <a:pt x="877116" y="1486570"/>
                  </a:lnTo>
                  <a:lnTo>
                    <a:pt x="919104" y="1465681"/>
                  </a:lnTo>
                  <a:lnTo>
                    <a:pt x="960561" y="1443840"/>
                  </a:lnTo>
                  <a:lnTo>
                    <a:pt x="1001473" y="1421059"/>
                  </a:lnTo>
                  <a:lnTo>
                    <a:pt x="1041822" y="1397347"/>
                  </a:lnTo>
                  <a:lnTo>
                    <a:pt x="1081593" y="1372718"/>
                  </a:lnTo>
                  <a:lnTo>
                    <a:pt x="1120770" y="1347183"/>
                  </a:lnTo>
                  <a:lnTo>
                    <a:pt x="1159336" y="1320753"/>
                  </a:lnTo>
                  <a:lnTo>
                    <a:pt x="1197275" y="1293440"/>
                  </a:lnTo>
                  <a:lnTo>
                    <a:pt x="1234572" y="1265255"/>
                  </a:lnTo>
                  <a:lnTo>
                    <a:pt x="1271210" y="1236210"/>
                  </a:lnTo>
                  <a:lnTo>
                    <a:pt x="1307173" y="1206318"/>
                  </a:lnTo>
                  <a:lnTo>
                    <a:pt x="1342445" y="1175588"/>
                  </a:lnTo>
                  <a:lnTo>
                    <a:pt x="1377010" y="1144033"/>
                  </a:lnTo>
                  <a:lnTo>
                    <a:pt x="1410853" y="1111665"/>
                  </a:lnTo>
                  <a:lnTo>
                    <a:pt x="1443956" y="1078495"/>
                  </a:lnTo>
                  <a:lnTo>
                    <a:pt x="1476303" y="1044534"/>
                  </a:lnTo>
                  <a:lnTo>
                    <a:pt x="1507880" y="1009794"/>
                  </a:lnTo>
                  <a:lnTo>
                    <a:pt x="1538669" y="974287"/>
                  </a:lnTo>
                  <a:lnTo>
                    <a:pt x="1568655" y="938025"/>
                  </a:lnTo>
                  <a:lnTo>
                    <a:pt x="1597821" y="901018"/>
                  </a:lnTo>
                  <a:lnTo>
                    <a:pt x="1626152" y="863279"/>
                  </a:lnTo>
                  <a:lnTo>
                    <a:pt x="1653631" y="824819"/>
                  </a:lnTo>
                  <a:lnTo>
                    <a:pt x="1680242" y="785649"/>
                  </a:lnTo>
                  <a:lnTo>
                    <a:pt x="1705969" y="745782"/>
                  </a:lnTo>
                  <a:lnTo>
                    <a:pt x="1730797" y="705228"/>
                  </a:lnTo>
                  <a:lnTo>
                    <a:pt x="1754708" y="664000"/>
                  </a:lnTo>
                  <a:lnTo>
                    <a:pt x="1777688" y="622109"/>
                  </a:lnTo>
                  <a:lnTo>
                    <a:pt x="1799719" y="579566"/>
                  </a:lnTo>
                  <a:lnTo>
                    <a:pt x="1820786" y="536383"/>
                  </a:lnTo>
                  <a:lnTo>
                    <a:pt x="1840873" y="492572"/>
                  </a:lnTo>
                  <a:lnTo>
                    <a:pt x="1859963" y="448144"/>
                  </a:lnTo>
                  <a:lnTo>
                    <a:pt x="1878041" y="403112"/>
                  </a:lnTo>
                  <a:lnTo>
                    <a:pt x="1895091" y="357485"/>
                  </a:lnTo>
                  <a:lnTo>
                    <a:pt x="1911095" y="311277"/>
                  </a:lnTo>
                  <a:lnTo>
                    <a:pt x="971168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22519" y="3259835"/>
              <a:ext cx="2075814" cy="1984375"/>
            </a:xfrm>
            <a:custGeom>
              <a:avLst/>
              <a:gdLst/>
              <a:ahLst/>
              <a:cxnLst/>
              <a:rect l="l" t="t" r="r" b="b"/>
              <a:pathLst>
                <a:path w="2075815" h="1984375">
                  <a:moveTo>
                    <a:pt x="1037843" y="0"/>
                  </a:moveTo>
                  <a:lnTo>
                    <a:pt x="988990" y="1080"/>
                  </a:lnTo>
                  <a:lnTo>
                    <a:pt x="940718" y="4288"/>
                  </a:lnTo>
                  <a:lnTo>
                    <a:pt x="893077" y="9577"/>
                  </a:lnTo>
                  <a:lnTo>
                    <a:pt x="846116" y="16898"/>
                  </a:lnTo>
                  <a:lnTo>
                    <a:pt x="799886" y="26205"/>
                  </a:lnTo>
                  <a:lnTo>
                    <a:pt x="754437" y="37450"/>
                  </a:lnTo>
                  <a:lnTo>
                    <a:pt x="709818" y="50584"/>
                  </a:lnTo>
                  <a:lnTo>
                    <a:pt x="666079" y="65561"/>
                  </a:lnTo>
                  <a:lnTo>
                    <a:pt x="623270" y="82332"/>
                  </a:lnTo>
                  <a:lnTo>
                    <a:pt x="581441" y="100850"/>
                  </a:lnTo>
                  <a:lnTo>
                    <a:pt x="540642" y="121067"/>
                  </a:lnTo>
                  <a:lnTo>
                    <a:pt x="500922" y="142936"/>
                  </a:lnTo>
                  <a:lnTo>
                    <a:pt x="462332" y="166409"/>
                  </a:lnTo>
                  <a:lnTo>
                    <a:pt x="424921" y="191438"/>
                  </a:lnTo>
                  <a:lnTo>
                    <a:pt x="388739" y="217976"/>
                  </a:lnTo>
                  <a:lnTo>
                    <a:pt x="353837" y="245974"/>
                  </a:lnTo>
                  <a:lnTo>
                    <a:pt x="320263" y="275386"/>
                  </a:lnTo>
                  <a:lnTo>
                    <a:pt x="288068" y="306164"/>
                  </a:lnTo>
                  <a:lnTo>
                    <a:pt x="257301" y="338259"/>
                  </a:lnTo>
                  <a:lnTo>
                    <a:pt x="228013" y="371624"/>
                  </a:lnTo>
                  <a:lnTo>
                    <a:pt x="200253" y="406213"/>
                  </a:lnTo>
                  <a:lnTo>
                    <a:pt x="174071" y="441976"/>
                  </a:lnTo>
                  <a:lnTo>
                    <a:pt x="149517" y="478866"/>
                  </a:lnTo>
                  <a:lnTo>
                    <a:pt x="126642" y="516836"/>
                  </a:lnTo>
                  <a:lnTo>
                    <a:pt x="105493" y="555837"/>
                  </a:lnTo>
                  <a:lnTo>
                    <a:pt x="86122" y="595823"/>
                  </a:lnTo>
                  <a:lnTo>
                    <a:pt x="68579" y="636746"/>
                  </a:lnTo>
                  <a:lnTo>
                    <a:pt x="52913" y="678557"/>
                  </a:lnTo>
                  <a:lnTo>
                    <a:pt x="39174" y="721210"/>
                  </a:lnTo>
                  <a:lnTo>
                    <a:pt x="27412" y="764657"/>
                  </a:lnTo>
                  <a:lnTo>
                    <a:pt x="17676" y="808849"/>
                  </a:lnTo>
                  <a:lnTo>
                    <a:pt x="10017" y="853739"/>
                  </a:lnTo>
                  <a:lnTo>
                    <a:pt x="4485" y="899280"/>
                  </a:lnTo>
                  <a:lnTo>
                    <a:pt x="1129" y="945424"/>
                  </a:lnTo>
                  <a:lnTo>
                    <a:pt x="0" y="992124"/>
                  </a:lnTo>
                  <a:lnTo>
                    <a:pt x="1129" y="1038823"/>
                  </a:lnTo>
                  <a:lnTo>
                    <a:pt x="4485" y="1084967"/>
                  </a:lnTo>
                  <a:lnTo>
                    <a:pt x="10017" y="1130508"/>
                  </a:lnTo>
                  <a:lnTo>
                    <a:pt x="17676" y="1175398"/>
                  </a:lnTo>
                  <a:lnTo>
                    <a:pt x="27412" y="1219590"/>
                  </a:lnTo>
                  <a:lnTo>
                    <a:pt x="39174" y="1263037"/>
                  </a:lnTo>
                  <a:lnTo>
                    <a:pt x="52913" y="1305690"/>
                  </a:lnTo>
                  <a:lnTo>
                    <a:pt x="68579" y="1347501"/>
                  </a:lnTo>
                  <a:lnTo>
                    <a:pt x="86122" y="1388424"/>
                  </a:lnTo>
                  <a:lnTo>
                    <a:pt x="105493" y="1428410"/>
                  </a:lnTo>
                  <a:lnTo>
                    <a:pt x="126642" y="1467411"/>
                  </a:lnTo>
                  <a:lnTo>
                    <a:pt x="149517" y="1505381"/>
                  </a:lnTo>
                  <a:lnTo>
                    <a:pt x="174071" y="1542271"/>
                  </a:lnTo>
                  <a:lnTo>
                    <a:pt x="200253" y="1578034"/>
                  </a:lnTo>
                  <a:lnTo>
                    <a:pt x="228013" y="1612623"/>
                  </a:lnTo>
                  <a:lnTo>
                    <a:pt x="257301" y="1645988"/>
                  </a:lnTo>
                  <a:lnTo>
                    <a:pt x="288068" y="1678083"/>
                  </a:lnTo>
                  <a:lnTo>
                    <a:pt x="320263" y="1708861"/>
                  </a:lnTo>
                  <a:lnTo>
                    <a:pt x="353837" y="1738273"/>
                  </a:lnTo>
                  <a:lnTo>
                    <a:pt x="388739" y="1766271"/>
                  </a:lnTo>
                  <a:lnTo>
                    <a:pt x="424921" y="1792809"/>
                  </a:lnTo>
                  <a:lnTo>
                    <a:pt x="462332" y="1817838"/>
                  </a:lnTo>
                  <a:lnTo>
                    <a:pt x="500922" y="1841311"/>
                  </a:lnTo>
                  <a:lnTo>
                    <a:pt x="540642" y="1863180"/>
                  </a:lnTo>
                  <a:lnTo>
                    <a:pt x="581441" y="1883397"/>
                  </a:lnTo>
                  <a:lnTo>
                    <a:pt x="623270" y="1901915"/>
                  </a:lnTo>
                  <a:lnTo>
                    <a:pt x="666079" y="1918686"/>
                  </a:lnTo>
                  <a:lnTo>
                    <a:pt x="709818" y="1933663"/>
                  </a:lnTo>
                  <a:lnTo>
                    <a:pt x="754437" y="1946797"/>
                  </a:lnTo>
                  <a:lnTo>
                    <a:pt x="799886" y="1958042"/>
                  </a:lnTo>
                  <a:lnTo>
                    <a:pt x="846116" y="1967349"/>
                  </a:lnTo>
                  <a:lnTo>
                    <a:pt x="893077" y="1974670"/>
                  </a:lnTo>
                  <a:lnTo>
                    <a:pt x="940718" y="1979959"/>
                  </a:lnTo>
                  <a:lnTo>
                    <a:pt x="988990" y="1983167"/>
                  </a:lnTo>
                  <a:lnTo>
                    <a:pt x="1037843" y="1984248"/>
                  </a:lnTo>
                  <a:lnTo>
                    <a:pt x="1086697" y="1983167"/>
                  </a:lnTo>
                  <a:lnTo>
                    <a:pt x="1134969" y="1979959"/>
                  </a:lnTo>
                  <a:lnTo>
                    <a:pt x="1182610" y="1974670"/>
                  </a:lnTo>
                  <a:lnTo>
                    <a:pt x="1229571" y="1967349"/>
                  </a:lnTo>
                  <a:lnTo>
                    <a:pt x="1275801" y="1958042"/>
                  </a:lnTo>
                  <a:lnTo>
                    <a:pt x="1321250" y="1946797"/>
                  </a:lnTo>
                  <a:lnTo>
                    <a:pt x="1365869" y="1933663"/>
                  </a:lnTo>
                  <a:lnTo>
                    <a:pt x="1409608" y="1918686"/>
                  </a:lnTo>
                  <a:lnTo>
                    <a:pt x="1452417" y="1901915"/>
                  </a:lnTo>
                  <a:lnTo>
                    <a:pt x="1494246" y="1883397"/>
                  </a:lnTo>
                  <a:lnTo>
                    <a:pt x="1535045" y="1863180"/>
                  </a:lnTo>
                  <a:lnTo>
                    <a:pt x="1574765" y="1841311"/>
                  </a:lnTo>
                  <a:lnTo>
                    <a:pt x="1613355" y="1817838"/>
                  </a:lnTo>
                  <a:lnTo>
                    <a:pt x="1650766" y="1792809"/>
                  </a:lnTo>
                  <a:lnTo>
                    <a:pt x="1686948" y="1766271"/>
                  </a:lnTo>
                  <a:lnTo>
                    <a:pt x="1721850" y="1738273"/>
                  </a:lnTo>
                  <a:lnTo>
                    <a:pt x="1755424" y="1708861"/>
                  </a:lnTo>
                  <a:lnTo>
                    <a:pt x="1787619" y="1678083"/>
                  </a:lnTo>
                  <a:lnTo>
                    <a:pt x="1818386" y="1645988"/>
                  </a:lnTo>
                  <a:lnTo>
                    <a:pt x="1847674" y="1612623"/>
                  </a:lnTo>
                  <a:lnTo>
                    <a:pt x="1875434" y="1578034"/>
                  </a:lnTo>
                  <a:lnTo>
                    <a:pt x="1901616" y="1542271"/>
                  </a:lnTo>
                  <a:lnTo>
                    <a:pt x="1926170" y="1505381"/>
                  </a:lnTo>
                  <a:lnTo>
                    <a:pt x="1949045" y="1467411"/>
                  </a:lnTo>
                  <a:lnTo>
                    <a:pt x="1970194" y="1428410"/>
                  </a:lnTo>
                  <a:lnTo>
                    <a:pt x="1989565" y="1388424"/>
                  </a:lnTo>
                  <a:lnTo>
                    <a:pt x="2007108" y="1347501"/>
                  </a:lnTo>
                  <a:lnTo>
                    <a:pt x="2022774" y="1305690"/>
                  </a:lnTo>
                  <a:lnTo>
                    <a:pt x="2036513" y="1263037"/>
                  </a:lnTo>
                  <a:lnTo>
                    <a:pt x="2048275" y="1219590"/>
                  </a:lnTo>
                  <a:lnTo>
                    <a:pt x="2058011" y="1175398"/>
                  </a:lnTo>
                  <a:lnTo>
                    <a:pt x="2065670" y="1130508"/>
                  </a:lnTo>
                  <a:lnTo>
                    <a:pt x="2071202" y="1084967"/>
                  </a:lnTo>
                  <a:lnTo>
                    <a:pt x="2074558" y="1038823"/>
                  </a:lnTo>
                  <a:lnTo>
                    <a:pt x="2075687" y="992124"/>
                  </a:lnTo>
                  <a:lnTo>
                    <a:pt x="2074558" y="945424"/>
                  </a:lnTo>
                  <a:lnTo>
                    <a:pt x="2071202" y="899280"/>
                  </a:lnTo>
                  <a:lnTo>
                    <a:pt x="2065670" y="853739"/>
                  </a:lnTo>
                  <a:lnTo>
                    <a:pt x="2058011" y="808849"/>
                  </a:lnTo>
                  <a:lnTo>
                    <a:pt x="2048275" y="764657"/>
                  </a:lnTo>
                  <a:lnTo>
                    <a:pt x="2036513" y="721210"/>
                  </a:lnTo>
                  <a:lnTo>
                    <a:pt x="2022774" y="678557"/>
                  </a:lnTo>
                  <a:lnTo>
                    <a:pt x="2007108" y="636746"/>
                  </a:lnTo>
                  <a:lnTo>
                    <a:pt x="1989565" y="595823"/>
                  </a:lnTo>
                  <a:lnTo>
                    <a:pt x="1970194" y="555837"/>
                  </a:lnTo>
                  <a:lnTo>
                    <a:pt x="1949045" y="516836"/>
                  </a:lnTo>
                  <a:lnTo>
                    <a:pt x="1926170" y="478866"/>
                  </a:lnTo>
                  <a:lnTo>
                    <a:pt x="1901616" y="441976"/>
                  </a:lnTo>
                  <a:lnTo>
                    <a:pt x="1875434" y="406213"/>
                  </a:lnTo>
                  <a:lnTo>
                    <a:pt x="1847674" y="371624"/>
                  </a:lnTo>
                  <a:lnTo>
                    <a:pt x="1818386" y="338259"/>
                  </a:lnTo>
                  <a:lnTo>
                    <a:pt x="1787619" y="306164"/>
                  </a:lnTo>
                  <a:lnTo>
                    <a:pt x="1755424" y="275386"/>
                  </a:lnTo>
                  <a:lnTo>
                    <a:pt x="1721850" y="245974"/>
                  </a:lnTo>
                  <a:lnTo>
                    <a:pt x="1686948" y="217976"/>
                  </a:lnTo>
                  <a:lnTo>
                    <a:pt x="1650766" y="191438"/>
                  </a:lnTo>
                  <a:lnTo>
                    <a:pt x="1613355" y="166409"/>
                  </a:lnTo>
                  <a:lnTo>
                    <a:pt x="1574765" y="142936"/>
                  </a:lnTo>
                  <a:lnTo>
                    <a:pt x="1535045" y="121067"/>
                  </a:lnTo>
                  <a:lnTo>
                    <a:pt x="1494246" y="100850"/>
                  </a:lnTo>
                  <a:lnTo>
                    <a:pt x="1452417" y="82332"/>
                  </a:lnTo>
                  <a:lnTo>
                    <a:pt x="1409608" y="65561"/>
                  </a:lnTo>
                  <a:lnTo>
                    <a:pt x="1365869" y="50584"/>
                  </a:lnTo>
                  <a:lnTo>
                    <a:pt x="1321250" y="37450"/>
                  </a:lnTo>
                  <a:lnTo>
                    <a:pt x="1275801" y="26205"/>
                  </a:lnTo>
                  <a:lnTo>
                    <a:pt x="1229571" y="16898"/>
                  </a:lnTo>
                  <a:lnTo>
                    <a:pt x="1182610" y="9577"/>
                  </a:lnTo>
                  <a:lnTo>
                    <a:pt x="1134969" y="4288"/>
                  </a:lnTo>
                  <a:lnTo>
                    <a:pt x="1086697" y="1080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71941" y="3672453"/>
            <a:ext cx="2271925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05"/>
              </a:spcBef>
            </a:pPr>
            <a:endParaRPr lang="es-MX" sz="20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86995" algn="ctr">
              <a:lnSpc>
                <a:spcPct val="100000"/>
              </a:lnSpc>
              <a:spcBef>
                <a:spcPts val="105"/>
              </a:spcBef>
            </a:pPr>
            <a:r>
              <a:rPr lang="es-MX" sz="2800" b="1" dirty="0">
                <a:solidFill>
                  <a:srgbClr val="0070C0"/>
                </a:solidFill>
                <a:latin typeface="Arial Narrow"/>
                <a:cs typeface="Arial Narrow"/>
              </a:rPr>
              <a:t>ET - </a:t>
            </a:r>
            <a:r>
              <a:rPr lang="es-CO" sz="2800" b="1" dirty="0">
                <a:solidFill>
                  <a:srgbClr val="0070C0"/>
                </a:solidFill>
                <a:latin typeface="Arial Narrow"/>
                <a:cs typeface="Arial Narrow"/>
              </a:rPr>
              <a:t>EAPB- IPS </a:t>
            </a:r>
            <a:endParaRPr sz="2800" b="1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44676" y="2538983"/>
            <a:ext cx="3329940" cy="3286760"/>
            <a:chOff x="4244676" y="2538983"/>
            <a:chExt cx="3329940" cy="3286760"/>
          </a:xfrm>
        </p:grpSpPr>
        <p:sp>
          <p:nvSpPr>
            <p:cNvPr id="18" name="object 18"/>
            <p:cNvSpPr/>
            <p:nvPr/>
          </p:nvSpPr>
          <p:spPr>
            <a:xfrm>
              <a:off x="5658611" y="2538983"/>
              <a:ext cx="717803" cy="5257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2958" y="2904743"/>
              <a:ext cx="420370" cy="1104265"/>
            </a:xfrm>
            <a:custGeom>
              <a:avLst/>
              <a:gdLst/>
              <a:ahLst/>
              <a:cxnLst/>
              <a:rect l="l" t="t" r="r" b="b"/>
              <a:pathLst>
                <a:path w="420370" h="1104264">
                  <a:moveTo>
                    <a:pt x="144068" y="947343"/>
                  </a:moveTo>
                  <a:lnTo>
                    <a:pt x="80302" y="1005293"/>
                  </a:lnTo>
                  <a:lnTo>
                    <a:pt x="0" y="956614"/>
                  </a:lnTo>
                  <a:lnTo>
                    <a:pt x="0" y="1016469"/>
                  </a:lnTo>
                  <a:lnTo>
                    <a:pt x="144068" y="1103845"/>
                  </a:lnTo>
                  <a:lnTo>
                    <a:pt x="144068" y="947343"/>
                  </a:lnTo>
                  <a:close/>
                </a:path>
                <a:path w="420370" h="1104264">
                  <a:moveTo>
                    <a:pt x="291541" y="827976"/>
                  </a:moveTo>
                  <a:lnTo>
                    <a:pt x="152222" y="743991"/>
                  </a:lnTo>
                  <a:lnTo>
                    <a:pt x="12941" y="827671"/>
                  </a:lnTo>
                  <a:lnTo>
                    <a:pt x="152260" y="911656"/>
                  </a:lnTo>
                  <a:lnTo>
                    <a:pt x="291541" y="827976"/>
                  </a:lnTo>
                  <a:close/>
                </a:path>
                <a:path w="420370" h="1104264">
                  <a:moveTo>
                    <a:pt x="304444" y="956576"/>
                  </a:moveTo>
                  <a:lnTo>
                    <a:pt x="224091" y="1005319"/>
                  </a:lnTo>
                  <a:lnTo>
                    <a:pt x="211493" y="993863"/>
                  </a:lnTo>
                  <a:lnTo>
                    <a:pt x="211493" y="1016469"/>
                  </a:lnTo>
                  <a:lnTo>
                    <a:pt x="211493" y="1049045"/>
                  </a:lnTo>
                  <a:lnTo>
                    <a:pt x="178955" y="1067638"/>
                  </a:lnTo>
                  <a:lnTo>
                    <a:pt x="178955" y="1035062"/>
                  </a:lnTo>
                  <a:lnTo>
                    <a:pt x="211493" y="1016469"/>
                  </a:lnTo>
                  <a:lnTo>
                    <a:pt x="211493" y="993863"/>
                  </a:lnTo>
                  <a:lnTo>
                    <a:pt x="160375" y="947381"/>
                  </a:lnTo>
                  <a:lnTo>
                    <a:pt x="160375" y="1103845"/>
                  </a:lnTo>
                  <a:lnTo>
                    <a:pt x="220065" y="1067638"/>
                  </a:lnTo>
                  <a:lnTo>
                    <a:pt x="304444" y="1016469"/>
                  </a:lnTo>
                  <a:lnTo>
                    <a:pt x="304444" y="1005319"/>
                  </a:lnTo>
                  <a:lnTo>
                    <a:pt x="304444" y="956576"/>
                  </a:lnTo>
                  <a:close/>
                </a:path>
                <a:path w="420370" h="1104264">
                  <a:moveTo>
                    <a:pt x="364515" y="191262"/>
                  </a:moveTo>
                  <a:lnTo>
                    <a:pt x="342417" y="191262"/>
                  </a:lnTo>
                  <a:lnTo>
                    <a:pt x="342417" y="254012"/>
                  </a:lnTo>
                  <a:lnTo>
                    <a:pt x="364515" y="231914"/>
                  </a:lnTo>
                  <a:lnTo>
                    <a:pt x="364515" y="191262"/>
                  </a:lnTo>
                  <a:close/>
                </a:path>
                <a:path w="420370" h="1104264">
                  <a:moveTo>
                    <a:pt x="419773" y="66332"/>
                  </a:moveTo>
                  <a:lnTo>
                    <a:pt x="400291" y="19481"/>
                  </a:lnTo>
                  <a:lnTo>
                    <a:pt x="353466" y="0"/>
                  </a:lnTo>
                  <a:lnTo>
                    <a:pt x="327723" y="5156"/>
                  </a:lnTo>
                  <a:lnTo>
                    <a:pt x="306641" y="19278"/>
                  </a:lnTo>
                  <a:lnTo>
                    <a:pt x="292404" y="40347"/>
                  </a:lnTo>
                  <a:lnTo>
                    <a:pt x="287172" y="66332"/>
                  </a:lnTo>
                  <a:lnTo>
                    <a:pt x="287172" y="290766"/>
                  </a:lnTo>
                  <a:lnTo>
                    <a:pt x="262940" y="315861"/>
                  </a:lnTo>
                  <a:lnTo>
                    <a:pt x="247942" y="346392"/>
                  </a:lnTo>
                  <a:lnTo>
                    <a:pt x="247573" y="348856"/>
                  </a:lnTo>
                  <a:lnTo>
                    <a:pt x="320319" y="276110"/>
                  </a:lnTo>
                  <a:lnTo>
                    <a:pt x="320319" y="66332"/>
                  </a:lnTo>
                  <a:lnTo>
                    <a:pt x="322935" y="53454"/>
                  </a:lnTo>
                  <a:lnTo>
                    <a:pt x="330060" y="42913"/>
                  </a:lnTo>
                  <a:lnTo>
                    <a:pt x="340601" y="35788"/>
                  </a:lnTo>
                  <a:lnTo>
                    <a:pt x="353466" y="33159"/>
                  </a:lnTo>
                  <a:lnTo>
                    <a:pt x="366344" y="35788"/>
                  </a:lnTo>
                  <a:lnTo>
                    <a:pt x="376885" y="42913"/>
                  </a:lnTo>
                  <a:lnTo>
                    <a:pt x="383997" y="53454"/>
                  </a:lnTo>
                  <a:lnTo>
                    <a:pt x="386613" y="66332"/>
                  </a:lnTo>
                  <a:lnTo>
                    <a:pt x="386613" y="209816"/>
                  </a:lnTo>
                  <a:lnTo>
                    <a:pt x="419773" y="176669"/>
                  </a:lnTo>
                  <a:lnTo>
                    <a:pt x="419773" y="66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6349" y="3575072"/>
              <a:ext cx="437608" cy="1473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6346" y="3742651"/>
              <a:ext cx="438150" cy="147320"/>
            </a:xfrm>
            <a:custGeom>
              <a:avLst/>
              <a:gdLst/>
              <a:ahLst/>
              <a:cxnLst/>
              <a:rect l="l" t="t" r="r" b="b"/>
              <a:pathLst>
                <a:path w="438150" h="147320">
                  <a:moveTo>
                    <a:pt x="210553" y="87655"/>
                  </a:moveTo>
                  <a:lnTo>
                    <a:pt x="65151" y="0"/>
                  </a:lnTo>
                  <a:lnTo>
                    <a:pt x="0" y="59347"/>
                  </a:lnTo>
                  <a:lnTo>
                    <a:pt x="144970" y="147256"/>
                  </a:lnTo>
                  <a:lnTo>
                    <a:pt x="210553" y="87655"/>
                  </a:lnTo>
                  <a:close/>
                </a:path>
                <a:path w="438150" h="147320">
                  <a:moveTo>
                    <a:pt x="437603" y="59347"/>
                  </a:moveTo>
                  <a:lnTo>
                    <a:pt x="372706" y="228"/>
                  </a:lnTo>
                  <a:lnTo>
                    <a:pt x="227114" y="87706"/>
                  </a:lnTo>
                  <a:lnTo>
                    <a:pt x="292646" y="147256"/>
                  </a:lnTo>
                  <a:lnTo>
                    <a:pt x="437603" y="593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3582" y="4499727"/>
              <a:ext cx="91631" cy="916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3197" y="4499727"/>
              <a:ext cx="91631" cy="916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4676" y="4270522"/>
              <a:ext cx="367030" cy="157480"/>
            </a:xfrm>
            <a:custGeom>
              <a:avLst/>
              <a:gdLst/>
              <a:ahLst/>
              <a:cxnLst/>
              <a:rect l="l" t="t" r="r" b="b"/>
              <a:pathLst>
                <a:path w="367029" h="157479">
                  <a:moveTo>
                    <a:pt x="366525" y="0"/>
                  </a:moveTo>
                  <a:lnTo>
                    <a:pt x="0" y="0"/>
                  </a:lnTo>
                  <a:lnTo>
                    <a:pt x="0" y="157168"/>
                  </a:lnTo>
                  <a:lnTo>
                    <a:pt x="366525" y="157168"/>
                  </a:lnTo>
                  <a:lnTo>
                    <a:pt x="366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7382" y="4309815"/>
              <a:ext cx="183262" cy="2357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4670" y="3523411"/>
              <a:ext cx="3329940" cy="2256155"/>
            </a:xfrm>
            <a:custGeom>
              <a:avLst/>
              <a:gdLst/>
              <a:ahLst/>
              <a:cxnLst/>
              <a:rect l="l" t="t" r="r" b="b"/>
              <a:pathLst>
                <a:path w="3329940" h="2256154">
                  <a:moveTo>
                    <a:pt x="366522" y="930478"/>
                  </a:moveTo>
                  <a:lnTo>
                    <a:pt x="0" y="930478"/>
                  </a:lnTo>
                  <a:lnTo>
                    <a:pt x="0" y="1022159"/>
                  </a:lnTo>
                  <a:lnTo>
                    <a:pt x="39268" y="1022159"/>
                  </a:lnTo>
                  <a:lnTo>
                    <a:pt x="44437" y="996734"/>
                  </a:lnTo>
                  <a:lnTo>
                    <a:pt x="58496" y="975918"/>
                  </a:lnTo>
                  <a:lnTo>
                    <a:pt x="79311" y="961847"/>
                  </a:lnTo>
                  <a:lnTo>
                    <a:pt x="104724" y="956678"/>
                  </a:lnTo>
                  <a:lnTo>
                    <a:pt x="130136" y="961847"/>
                  </a:lnTo>
                  <a:lnTo>
                    <a:pt x="150952" y="975918"/>
                  </a:lnTo>
                  <a:lnTo>
                    <a:pt x="165011" y="996734"/>
                  </a:lnTo>
                  <a:lnTo>
                    <a:pt x="170167" y="1022159"/>
                  </a:lnTo>
                  <a:lnTo>
                    <a:pt x="366522" y="1022159"/>
                  </a:lnTo>
                  <a:lnTo>
                    <a:pt x="366522" y="930478"/>
                  </a:lnTo>
                  <a:close/>
                </a:path>
                <a:path w="3329940" h="2256154">
                  <a:moveTo>
                    <a:pt x="580796" y="2161679"/>
                  </a:moveTo>
                  <a:lnTo>
                    <a:pt x="505460" y="2161679"/>
                  </a:lnTo>
                  <a:lnTo>
                    <a:pt x="505460" y="2255901"/>
                  </a:lnTo>
                  <a:lnTo>
                    <a:pt x="511429" y="2255901"/>
                  </a:lnTo>
                  <a:lnTo>
                    <a:pt x="580796" y="2186533"/>
                  </a:lnTo>
                  <a:lnTo>
                    <a:pt x="580796" y="2161679"/>
                  </a:lnTo>
                  <a:close/>
                </a:path>
                <a:path w="3329940" h="2256154">
                  <a:moveTo>
                    <a:pt x="580796" y="1897824"/>
                  </a:moveTo>
                  <a:lnTo>
                    <a:pt x="505460" y="1897824"/>
                  </a:lnTo>
                  <a:lnTo>
                    <a:pt x="505460" y="1992058"/>
                  </a:lnTo>
                  <a:lnTo>
                    <a:pt x="580796" y="1992058"/>
                  </a:lnTo>
                  <a:lnTo>
                    <a:pt x="580796" y="1897824"/>
                  </a:lnTo>
                  <a:close/>
                </a:path>
                <a:path w="3329940" h="2256154">
                  <a:moveTo>
                    <a:pt x="693813" y="2029764"/>
                  </a:moveTo>
                  <a:lnTo>
                    <a:pt x="505460" y="2029764"/>
                  </a:lnTo>
                  <a:lnTo>
                    <a:pt x="505460" y="2123986"/>
                  </a:lnTo>
                  <a:lnTo>
                    <a:pt x="643343" y="2123986"/>
                  </a:lnTo>
                  <a:lnTo>
                    <a:pt x="693813" y="2073529"/>
                  </a:lnTo>
                  <a:lnTo>
                    <a:pt x="693813" y="2029764"/>
                  </a:lnTo>
                  <a:close/>
                </a:path>
                <a:path w="3329940" h="2256154">
                  <a:moveTo>
                    <a:pt x="693813" y="1765909"/>
                  </a:moveTo>
                  <a:lnTo>
                    <a:pt x="505460" y="1765909"/>
                  </a:lnTo>
                  <a:lnTo>
                    <a:pt x="505460" y="1860143"/>
                  </a:lnTo>
                  <a:lnTo>
                    <a:pt x="693813" y="1860143"/>
                  </a:lnTo>
                  <a:lnTo>
                    <a:pt x="693813" y="1765909"/>
                  </a:lnTo>
                  <a:close/>
                </a:path>
                <a:path w="3329940" h="2256154">
                  <a:moveTo>
                    <a:pt x="737577" y="2029764"/>
                  </a:moveTo>
                  <a:lnTo>
                    <a:pt x="731481" y="2029764"/>
                  </a:lnTo>
                  <a:lnTo>
                    <a:pt x="731481" y="2035860"/>
                  </a:lnTo>
                  <a:lnTo>
                    <a:pt x="737577" y="2029764"/>
                  </a:lnTo>
                  <a:close/>
                </a:path>
                <a:path w="3329940" h="2256154">
                  <a:moveTo>
                    <a:pt x="806818" y="1897849"/>
                  </a:moveTo>
                  <a:lnTo>
                    <a:pt x="618464" y="1897849"/>
                  </a:lnTo>
                  <a:lnTo>
                    <a:pt x="618464" y="1992071"/>
                  </a:lnTo>
                  <a:lnTo>
                    <a:pt x="775271" y="1992071"/>
                  </a:lnTo>
                  <a:lnTo>
                    <a:pt x="806818" y="1960524"/>
                  </a:lnTo>
                  <a:lnTo>
                    <a:pt x="806818" y="1897849"/>
                  </a:lnTo>
                  <a:close/>
                </a:path>
                <a:path w="3329940" h="2256154">
                  <a:moveTo>
                    <a:pt x="869492" y="1897849"/>
                  </a:moveTo>
                  <a:lnTo>
                    <a:pt x="844486" y="1897849"/>
                  </a:lnTo>
                  <a:lnTo>
                    <a:pt x="844486" y="1922856"/>
                  </a:lnTo>
                  <a:lnTo>
                    <a:pt x="869492" y="1897849"/>
                  </a:lnTo>
                  <a:close/>
                </a:path>
                <a:path w="3329940" h="2256154">
                  <a:moveTo>
                    <a:pt x="919822" y="1765909"/>
                  </a:moveTo>
                  <a:lnTo>
                    <a:pt x="731481" y="1765909"/>
                  </a:lnTo>
                  <a:lnTo>
                    <a:pt x="731481" y="1860143"/>
                  </a:lnTo>
                  <a:lnTo>
                    <a:pt x="907199" y="1860143"/>
                  </a:lnTo>
                  <a:lnTo>
                    <a:pt x="919822" y="1847507"/>
                  </a:lnTo>
                  <a:lnTo>
                    <a:pt x="919822" y="1765909"/>
                  </a:lnTo>
                  <a:close/>
                </a:path>
                <a:path w="3329940" h="2256154">
                  <a:moveTo>
                    <a:pt x="1132382" y="1634959"/>
                  </a:moveTo>
                  <a:lnTo>
                    <a:pt x="1111796" y="1586903"/>
                  </a:lnTo>
                  <a:lnTo>
                    <a:pt x="938657" y="1661096"/>
                  </a:lnTo>
                  <a:lnTo>
                    <a:pt x="975487" y="1747088"/>
                  </a:lnTo>
                  <a:lnTo>
                    <a:pt x="1053858" y="1713484"/>
                  </a:lnTo>
                  <a:lnTo>
                    <a:pt x="1132382" y="1634959"/>
                  </a:lnTo>
                  <a:close/>
                </a:path>
                <a:path w="3329940" h="2256154">
                  <a:moveTo>
                    <a:pt x="2955404" y="1747405"/>
                  </a:moveTo>
                  <a:lnTo>
                    <a:pt x="2952889" y="1734934"/>
                  </a:lnTo>
                  <a:lnTo>
                    <a:pt x="2946031" y="1724761"/>
                  </a:lnTo>
                  <a:lnTo>
                    <a:pt x="2935846" y="1717890"/>
                  </a:lnTo>
                  <a:lnTo>
                    <a:pt x="2923387" y="1715376"/>
                  </a:lnTo>
                  <a:lnTo>
                    <a:pt x="2683446" y="1715376"/>
                  </a:lnTo>
                  <a:lnTo>
                    <a:pt x="2590203" y="1653540"/>
                  </a:lnTo>
                  <a:lnTo>
                    <a:pt x="2584119" y="1651609"/>
                  </a:lnTo>
                  <a:lnTo>
                    <a:pt x="2427516" y="1651342"/>
                  </a:lnTo>
                  <a:lnTo>
                    <a:pt x="2415057" y="1653857"/>
                  </a:lnTo>
                  <a:lnTo>
                    <a:pt x="2404872" y="1660728"/>
                  </a:lnTo>
                  <a:lnTo>
                    <a:pt x="2398014" y="1670913"/>
                  </a:lnTo>
                  <a:lnTo>
                    <a:pt x="2395499" y="1683385"/>
                  </a:lnTo>
                  <a:lnTo>
                    <a:pt x="2395817" y="2082850"/>
                  </a:lnTo>
                  <a:lnTo>
                    <a:pt x="2501760" y="1825320"/>
                  </a:lnTo>
                  <a:lnTo>
                    <a:pt x="2510802" y="1811286"/>
                  </a:lnTo>
                  <a:lnTo>
                    <a:pt x="2523159" y="1800555"/>
                  </a:lnTo>
                  <a:lnTo>
                    <a:pt x="2538006" y="1793671"/>
                  </a:lnTo>
                  <a:lnTo>
                    <a:pt x="2554503" y="1791169"/>
                  </a:lnTo>
                  <a:lnTo>
                    <a:pt x="2955404" y="1791169"/>
                  </a:lnTo>
                  <a:lnTo>
                    <a:pt x="2955404" y="1747405"/>
                  </a:lnTo>
                  <a:close/>
                </a:path>
                <a:path w="3329940" h="2256154">
                  <a:moveTo>
                    <a:pt x="3019399" y="1851406"/>
                  </a:moveTo>
                  <a:lnTo>
                    <a:pt x="3017266" y="1839709"/>
                  </a:lnTo>
                  <a:lnTo>
                    <a:pt x="3011246" y="1829879"/>
                  </a:lnTo>
                  <a:lnTo>
                    <a:pt x="3002140" y="1822792"/>
                  </a:lnTo>
                  <a:lnTo>
                    <a:pt x="2990761" y="1819376"/>
                  </a:lnTo>
                  <a:lnTo>
                    <a:pt x="2554643" y="1819376"/>
                  </a:lnTo>
                  <a:lnTo>
                    <a:pt x="2419489" y="2099551"/>
                  </a:lnTo>
                  <a:lnTo>
                    <a:pt x="2745727" y="2099551"/>
                  </a:lnTo>
                  <a:lnTo>
                    <a:pt x="2744419" y="2061883"/>
                  </a:lnTo>
                  <a:lnTo>
                    <a:pt x="2751785" y="2025434"/>
                  </a:lnTo>
                  <a:lnTo>
                    <a:pt x="2767355" y="1991664"/>
                  </a:lnTo>
                  <a:lnTo>
                    <a:pt x="2790647" y="1962048"/>
                  </a:lnTo>
                  <a:lnTo>
                    <a:pt x="2833484" y="1931441"/>
                  </a:lnTo>
                  <a:lnTo>
                    <a:pt x="2882646" y="1916595"/>
                  </a:lnTo>
                  <a:lnTo>
                    <a:pt x="2933979" y="1918068"/>
                  </a:lnTo>
                  <a:lnTo>
                    <a:pt x="2983331" y="1936407"/>
                  </a:lnTo>
                  <a:lnTo>
                    <a:pt x="3018345" y="1861273"/>
                  </a:lnTo>
                  <a:lnTo>
                    <a:pt x="3019399" y="1851406"/>
                  </a:lnTo>
                  <a:close/>
                </a:path>
                <a:path w="3329940" h="2256154">
                  <a:moveTo>
                    <a:pt x="3285045" y="110248"/>
                  </a:moveTo>
                  <a:lnTo>
                    <a:pt x="3283623" y="103301"/>
                  </a:lnTo>
                  <a:lnTo>
                    <a:pt x="3279394" y="97053"/>
                  </a:lnTo>
                  <a:lnTo>
                    <a:pt x="3273145" y="92824"/>
                  </a:lnTo>
                  <a:lnTo>
                    <a:pt x="3266198" y="91401"/>
                  </a:lnTo>
                  <a:lnTo>
                    <a:pt x="3259264" y="92824"/>
                  </a:lnTo>
                  <a:lnTo>
                    <a:pt x="3253016" y="97053"/>
                  </a:lnTo>
                  <a:lnTo>
                    <a:pt x="3189922" y="152654"/>
                  </a:lnTo>
                  <a:lnTo>
                    <a:pt x="3189922" y="151714"/>
                  </a:lnTo>
                  <a:lnTo>
                    <a:pt x="3189922" y="121551"/>
                  </a:lnTo>
                  <a:lnTo>
                    <a:pt x="3240773" y="70675"/>
                  </a:lnTo>
                  <a:lnTo>
                    <a:pt x="3242691" y="67843"/>
                  </a:lnTo>
                  <a:lnTo>
                    <a:pt x="3245015" y="64427"/>
                  </a:lnTo>
                  <a:lnTo>
                    <a:pt x="3246424" y="57480"/>
                  </a:lnTo>
                  <a:lnTo>
                    <a:pt x="3245015" y="50533"/>
                  </a:lnTo>
                  <a:lnTo>
                    <a:pt x="3240773" y="44297"/>
                  </a:lnTo>
                  <a:lnTo>
                    <a:pt x="3234537" y="40055"/>
                  </a:lnTo>
                  <a:lnTo>
                    <a:pt x="3227590" y="38633"/>
                  </a:lnTo>
                  <a:lnTo>
                    <a:pt x="3220643" y="40055"/>
                  </a:lnTo>
                  <a:lnTo>
                    <a:pt x="3214408" y="44297"/>
                  </a:lnTo>
                  <a:lnTo>
                    <a:pt x="3189922" y="67843"/>
                  </a:lnTo>
                  <a:lnTo>
                    <a:pt x="3189922" y="18846"/>
                  </a:lnTo>
                  <a:lnTo>
                    <a:pt x="3188436" y="11531"/>
                  </a:lnTo>
                  <a:lnTo>
                    <a:pt x="3184385" y="5537"/>
                  </a:lnTo>
                  <a:lnTo>
                    <a:pt x="3178403" y="1498"/>
                  </a:lnTo>
                  <a:lnTo>
                    <a:pt x="3171088" y="0"/>
                  </a:lnTo>
                  <a:lnTo>
                    <a:pt x="3163773" y="1498"/>
                  </a:lnTo>
                  <a:lnTo>
                    <a:pt x="3157791" y="5537"/>
                  </a:lnTo>
                  <a:lnTo>
                    <a:pt x="3153740" y="11531"/>
                  </a:lnTo>
                  <a:lnTo>
                    <a:pt x="3152254" y="18846"/>
                  </a:lnTo>
                  <a:lnTo>
                    <a:pt x="3152254" y="67843"/>
                  </a:lnTo>
                  <a:lnTo>
                    <a:pt x="3127768" y="43345"/>
                  </a:lnTo>
                  <a:lnTo>
                    <a:pt x="3121533" y="39103"/>
                  </a:lnTo>
                  <a:lnTo>
                    <a:pt x="3114586" y="37693"/>
                  </a:lnTo>
                  <a:lnTo>
                    <a:pt x="3107639" y="39103"/>
                  </a:lnTo>
                  <a:lnTo>
                    <a:pt x="3101403" y="43345"/>
                  </a:lnTo>
                  <a:lnTo>
                    <a:pt x="3097161" y="49593"/>
                  </a:lnTo>
                  <a:lnTo>
                    <a:pt x="3095752" y="56540"/>
                  </a:lnTo>
                  <a:lnTo>
                    <a:pt x="3097161" y="63487"/>
                  </a:lnTo>
                  <a:lnTo>
                    <a:pt x="3101403" y="69735"/>
                  </a:lnTo>
                  <a:lnTo>
                    <a:pt x="3152254" y="120611"/>
                  </a:lnTo>
                  <a:lnTo>
                    <a:pt x="3152254" y="151714"/>
                  </a:lnTo>
                  <a:lnTo>
                    <a:pt x="3090100" y="89522"/>
                  </a:lnTo>
                  <a:lnTo>
                    <a:pt x="3083864" y="85280"/>
                  </a:lnTo>
                  <a:lnTo>
                    <a:pt x="3076918" y="83870"/>
                  </a:lnTo>
                  <a:lnTo>
                    <a:pt x="3069971" y="85280"/>
                  </a:lnTo>
                  <a:lnTo>
                    <a:pt x="3063735" y="89522"/>
                  </a:lnTo>
                  <a:lnTo>
                    <a:pt x="3059493" y="95758"/>
                  </a:lnTo>
                  <a:lnTo>
                    <a:pt x="3058083" y="102717"/>
                  </a:lnTo>
                  <a:lnTo>
                    <a:pt x="3059493" y="109664"/>
                  </a:lnTo>
                  <a:lnTo>
                    <a:pt x="3063735" y="115900"/>
                  </a:lnTo>
                  <a:lnTo>
                    <a:pt x="3152254" y="204470"/>
                  </a:lnTo>
                  <a:lnTo>
                    <a:pt x="3152254" y="245935"/>
                  </a:lnTo>
                  <a:lnTo>
                    <a:pt x="3142577" y="249288"/>
                  </a:lnTo>
                  <a:lnTo>
                    <a:pt x="3133420" y="253707"/>
                  </a:lnTo>
                  <a:lnTo>
                    <a:pt x="3124974" y="259181"/>
                  </a:lnTo>
                  <a:lnTo>
                    <a:pt x="3117405" y="265722"/>
                  </a:lnTo>
                  <a:lnTo>
                    <a:pt x="3081629" y="244995"/>
                  </a:lnTo>
                  <a:lnTo>
                    <a:pt x="3078505" y="233680"/>
                  </a:lnTo>
                  <a:lnTo>
                    <a:pt x="3074619" y="219557"/>
                  </a:lnTo>
                  <a:lnTo>
                    <a:pt x="3048660" y="125323"/>
                  </a:lnTo>
                  <a:lnTo>
                    <a:pt x="3045269" y="118491"/>
                  </a:lnTo>
                  <a:lnTo>
                    <a:pt x="3039834" y="113779"/>
                  </a:lnTo>
                  <a:lnTo>
                    <a:pt x="3033166" y="111544"/>
                  </a:lnTo>
                  <a:lnTo>
                    <a:pt x="3026067" y="112128"/>
                  </a:lnTo>
                  <a:lnTo>
                    <a:pt x="3019234" y="115531"/>
                  </a:lnTo>
                  <a:lnTo>
                    <a:pt x="3014522" y="120967"/>
                  </a:lnTo>
                  <a:lnTo>
                    <a:pt x="3012287" y="127635"/>
                  </a:lnTo>
                  <a:lnTo>
                    <a:pt x="3012871" y="134747"/>
                  </a:lnTo>
                  <a:lnTo>
                    <a:pt x="3035477" y="219557"/>
                  </a:lnTo>
                  <a:lnTo>
                    <a:pt x="3008172" y="203530"/>
                  </a:lnTo>
                  <a:lnTo>
                    <a:pt x="3000781" y="176212"/>
                  </a:lnTo>
                  <a:lnTo>
                    <a:pt x="2989338" y="133807"/>
                  </a:lnTo>
                  <a:lnTo>
                    <a:pt x="2985935" y="126974"/>
                  </a:lnTo>
                  <a:lnTo>
                    <a:pt x="2980499" y="122262"/>
                  </a:lnTo>
                  <a:lnTo>
                    <a:pt x="2973844" y="120027"/>
                  </a:lnTo>
                  <a:lnTo>
                    <a:pt x="2966732" y="120611"/>
                  </a:lnTo>
                  <a:lnTo>
                    <a:pt x="2959900" y="124015"/>
                  </a:lnTo>
                  <a:lnTo>
                    <a:pt x="2955201" y="129451"/>
                  </a:lnTo>
                  <a:lnTo>
                    <a:pt x="2952953" y="136118"/>
                  </a:lnTo>
                  <a:lnTo>
                    <a:pt x="2953550" y="143230"/>
                  </a:lnTo>
                  <a:lnTo>
                    <a:pt x="2962021" y="176212"/>
                  </a:lnTo>
                  <a:lnTo>
                    <a:pt x="2919641" y="151714"/>
                  </a:lnTo>
                  <a:lnTo>
                    <a:pt x="2912364" y="149161"/>
                  </a:lnTo>
                  <a:lnTo>
                    <a:pt x="2905163" y="149707"/>
                  </a:lnTo>
                  <a:lnTo>
                    <a:pt x="2898851" y="152908"/>
                  </a:lnTo>
                  <a:lnTo>
                    <a:pt x="2894215" y="158305"/>
                  </a:lnTo>
                  <a:lnTo>
                    <a:pt x="2891675" y="165608"/>
                  </a:lnTo>
                  <a:lnTo>
                    <a:pt x="2892221" y="172796"/>
                  </a:lnTo>
                  <a:lnTo>
                    <a:pt x="2895409" y="179108"/>
                  </a:lnTo>
                  <a:lnTo>
                    <a:pt x="2900807" y="183743"/>
                  </a:lnTo>
                  <a:lnTo>
                    <a:pt x="2943187" y="208241"/>
                  </a:lnTo>
                  <a:lnTo>
                    <a:pt x="2910230" y="216725"/>
                  </a:lnTo>
                  <a:lnTo>
                    <a:pt x="2903397" y="220129"/>
                  </a:lnTo>
                  <a:lnTo>
                    <a:pt x="2898686" y="225564"/>
                  </a:lnTo>
                  <a:lnTo>
                    <a:pt x="2896451" y="232232"/>
                  </a:lnTo>
                  <a:lnTo>
                    <a:pt x="2897047" y="239344"/>
                  </a:lnTo>
                  <a:lnTo>
                    <a:pt x="2898927" y="247815"/>
                  </a:lnTo>
                  <a:lnTo>
                    <a:pt x="2906458" y="253479"/>
                  </a:lnTo>
                  <a:lnTo>
                    <a:pt x="2917761" y="253479"/>
                  </a:lnTo>
                  <a:lnTo>
                    <a:pt x="2919641" y="252526"/>
                  </a:lnTo>
                  <a:lnTo>
                    <a:pt x="2989338" y="233680"/>
                  </a:lnTo>
                  <a:lnTo>
                    <a:pt x="3016643" y="249707"/>
                  </a:lnTo>
                  <a:lnTo>
                    <a:pt x="2931884" y="272313"/>
                  </a:lnTo>
                  <a:lnTo>
                    <a:pt x="2925064" y="275717"/>
                  </a:lnTo>
                  <a:lnTo>
                    <a:pt x="2920352" y="281152"/>
                  </a:lnTo>
                  <a:lnTo>
                    <a:pt x="2918117" y="287820"/>
                  </a:lnTo>
                  <a:lnTo>
                    <a:pt x="2918701" y="294932"/>
                  </a:lnTo>
                  <a:lnTo>
                    <a:pt x="2920581" y="303415"/>
                  </a:lnTo>
                  <a:lnTo>
                    <a:pt x="2928124" y="309067"/>
                  </a:lnTo>
                  <a:lnTo>
                    <a:pt x="2939415" y="309067"/>
                  </a:lnTo>
                  <a:lnTo>
                    <a:pt x="2941307" y="308127"/>
                  </a:lnTo>
                  <a:lnTo>
                    <a:pt x="3062782" y="276085"/>
                  </a:lnTo>
                  <a:lnTo>
                    <a:pt x="3098571" y="296811"/>
                  </a:lnTo>
                  <a:lnTo>
                    <a:pt x="3096691" y="306235"/>
                  </a:lnTo>
                  <a:lnTo>
                    <a:pt x="3095752" y="313778"/>
                  </a:lnTo>
                  <a:lnTo>
                    <a:pt x="3095752" y="326974"/>
                  </a:lnTo>
                  <a:lnTo>
                    <a:pt x="3096691" y="334505"/>
                  </a:lnTo>
                  <a:lnTo>
                    <a:pt x="3098571" y="340156"/>
                  </a:lnTo>
                  <a:lnTo>
                    <a:pt x="3062782" y="360895"/>
                  </a:lnTo>
                  <a:lnTo>
                    <a:pt x="2941307" y="328853"/>
                  </a:lnTo>
                  <a:lnTo>
                    <a:pt x="2933662" y="328269"/>
                  </a:lnTo>
                  <a:lnTo>
                    <a:pt x="2926829" y="330504"/>
                  </a:lnTo>
                  <a:lnTo>
                    <a:pt x="2921571" y="335216"/>
                  </a:lnTo>
                  <a:lnTo>
                    <a:pt x="2918701" y="342049"/>
                  </a:lnTo>
                  <a:lnTo>
                    <a:pt x="2918510" y="349681"/>
                  </a:lnTo>
                  <a:lnTo>
                    <a:pt x="2920708" y="356527"/>
                  </a:lnTo>
                  <a:lnTo>
                    <a:pt x="2925191" y="361784"/>
                  </a:lnTo>
                  <a:lnTo>
                    <a:pt x="2931884" y="364655"/>
                  </a:lnTo>
                  <a:lnTo>
                    <a:pt x="3016643" y="387273"/>
                  </a:lnTo>
                  <a:lnTo>
                    <a:pt x="2989338" y="403288"/>
                  </a:lnTo>
                  <a:lnTo>
                    <a:pt x="2919641" y="384441"/>
                  </a:lnTo>
                  <a:lnTo>
                    <a:pt x="2912008" y="383857"/>
                  </a:lnTo>
                  <a:lnTo>
                    <a:pt x="2905163" y="386092"/>
                  </a:lnTo>
                  <a:lnTo>
                    <a:pt x="2899918" y="390804"/>
                  </a:lnTo>
                  <a:lnTo>
                    <a:pt x="2897047" y="397637"/>
                  </a:lnTo>
                  <a:lnTo>
                    <a:pt x="2896857" y="405282"/>
                  </a:lnTo>
                  <a:lnTo>
                    <a:pt x="2899041" y="412127"/>
                  </a:lnTo>
                  <a:lnTo>
                    <a:pt x="2903537" y="417385"/>
                  </a:lnTo>
                  <a:lnTo>
                    <a:pt x="2910230" y="420255"/>
                  </a:lnTo>
                  <a:lnTo>
                    <a:pt x="2943187" y="428739"/>
                  </a:lnTo>
                  <a:lnTo>
                    <a:pt x="2900807" y="453237"/>
                  </a:lnTo>
                  <a:lnTo>
                    <a:pt x="2895015" y="458393"/>
                  </a:lnTo>
                  <a:lnTo>
                    <a:pt x="2891866" y="464896"/>
                  </a:lnTo>
                  <a:lnTo>
                    <a:pt x="2891536" y="471919"/>
                  </a:lnTo>
                  <a:lnTo>
                    <a:pt x="2894215" y="478675"/>
                  </a:lnTo>
                  <a:lnTo>
                    <a:pt x="2897987" y="484327"/>
                  </a:lnTo>
                  <a:lnTo>
                    <a:pt x="2903639" y="488099"/>
                  </a:lnTo>
                  <a:lnTo>
                    <a:pt x="2913049" y="488099"/>
                  </a:lnTo>
                  <a:lnTo>
                    <a:pt x="2916821" y="487159"/>
                  </a:lnTo>
                  <a:lnTo>
                    <a:pt x="2919641" y="485267"/>
                  </a:lnTo>
                  <a:lnTo>
                    <a:pt x="2962021" y="460768"/>
                  </a:lnTo>
                  <a:lnTo>
                    <a:pt x="2953550" y="493750"/>
                  </a:lnTo>
                  <a:lnTo>
                    <a:pt x="2952953" y="501396"/>
                  </a:lnTo>
                  <a:lnTo>
                    <a:pt x="2955201" y="508241"/>
                  </a:lnTo>
                  <a:lnTo>
                    <a:pt x="2959900" y="513486"/>
                  </a:lnTo>
                  <a:lnTo>
                    <a:pt x="2966732" y="516369"/>
                  </a:lnTo>
                  <a:lnTo>
                    <a:pt x="2968612" y="516369"/>
                  </a:lnTo>
                  <a:lnTo>
                    <a:pt x="2969552" y="517309"/>
                  </a:lnTo>
                  <a:lnTo>
                    <a:pt x="2970885" y="517309"/>
                  </a:lnTo>
                  <a:lnTo>
                    <a:pt x="2990926" y="497255"/>
                  </a:lnTo>
                  <a:lnTo>
                    <a:pt x="3000781" y="460768"/>
                  </a:lnTo>
                  <a:lnTo>
                    <a:pt x="3008172" y="433438"/>
                  </a:lnTo>
                  <a:lnTo>
                    <a:pt x="3035477" y="417423"/>
                  </a:lnTo>
                  <a:lnTo>
                    <a:pt x="3022663" y="465531"/>
                  </a:lnTo>
                  <a:lnTo>
                    <a:pt x="3070758" y="417423"/>
                  </a:lnTo>
                  <a:lnTo>
                    <a:pt x="3074454" y="413727"/>
                  </a:lnTo>
                  <a:lnTo>
                    <a:pt x="3077210" y="403288"/>
                  </a:lnTo>
                  <a:lnTo>
                    <a:pt x="3080677" y="390105"/>
                  </a:lnTo>
                  <a:lnTo>
                    <a:pt x="3116465" y="369366"/>
                  </a:lnTo>
                  <a:lnTo>
                    <a:pt x="3117723" y="370471"/>
                  </a:lnTo>
                  <a:lnTo>
                    <a:pt x="3118815" y="369366"/>
                  </a:lnTo>
                  <a:lnTo>
                    <a:pt x="3127298" y="360895"/>
                  </a:lnTo>
                  <a:lnTo>
                    <a:pt x="3212109" y="276085"/>
                  </a:lnTo>
                  <a:lnTo>
                    <a:pt x="3219983" y="268211"/>
                  </a:lnTo>
                  <a:lnTo>
                    <a:pt x="3218142" y="266585"/>
                  </a:lnTo>
                  <a:lnTo>
                    <a:pt x="3216859" y="265722"/>
                  </a:lnTo>
                  <a:lnTo>
                    <a:pt x="3209696" y="260896"/>
                  </a:lnTo>
                  <a:lnTo>
                    <a:pt x="3200552" y="256438"/>
                  </a:lnTo>
                  <a:lnTo>
                    <a:pt x="3190862" y="253479"/>
                  </a:lnTo>
                  <a:lnTo>
                    <a:pt x="3190862" y="212013"/>
                  </a:lnTo>
                  <a:lnTo>
                    <a:pt x="3250196" y="152654"/>
                  </a:lnTo>
                  <a:lnTo>
                    <a:pt x="3279394" y="123444"/>
                  </a:lnTo>
                  <a:lnTo>
                    <a:pt x="3283623" y="117195"/>
                  </a:lnTo>
                  <a:lnTo>
                    <a:pt x="3285045" y="110248"/>
                  </a:lnTo>
                  <a:close/>
                </a:path>
                <a:path w="3329940" h="2256154">
                  <a:moveTo>
                    <a:pt x="3329889" y="132765"/>
                  </a:moveTo>
                  <a:lnTo>
                    <a:pt x="3327654" y="125920"/>
                  </a:lnTo>
                  <a:lnTo>
                    <a:pt x="3322942" y="120662"/>
                  </a:lnTo>
                  <a:lnTo>
                    <a:pt x="3316122" y="117792"/>
                  </a:lnTo>
                  <a:lnTo>
                    <a:pt x="3308477" y="117195"/>
                  </a:lnTo>
                  <a:lnTo>
                    <a:pt x="3301631" y="119430"/>
                  </a:lnTo>
                  <a:lnTo>
                    <a:pt x="3296386" y="124142"/>
                  </a:lnTo>
                  <a:lnTo>
                    <a:pt x="3293516" y="130975"/>
                  </a:lnTo>
                  <a:lnTo>
                    <a:pt x="3270732" y="217462"/>
                  </a:lnTo>
                  <a:lnTo>
                    <a:pt x="3322586" y="165595"/>
                  </a:lnTo>
                  <a:lnTo>
                    <a:pt x="3329305" y="140398"/>
                  </a:lnTo>
                  <a:lnTo>
                    <a:pt x="3329889" y="132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73311" y="5523634"/>
              <a:ext cx="118673" cy="993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22693" y="5468289"/>
              <a:ext cx="358140" cy="357505"/>
            </a:xfrm>
            <a:custGeom>
              <a:avLst/>
              <a:gdLst/>
              <a:ahLst/>
              <a:cxnLst/>
              <a:rect l="l" t="t" r="r" b="b"/>
              <a:pathLst>
                <a:path w="358140" h="357504">
                  <a:moveTo>
                    <a:pt x="92749" y="231054"/>
                  </a:moveTo>
                  <a:lnTo>
                    <a:pt x="9652" y="300586"/>
                  </a:lnTo>
                  <a:lnTo>
                    <a:pt x="0" y="323906"/>
                  </a:lnTo>
                  <a:lnTo>
                    <a:pt x="2413" y="336318"/>
                  </a:lnTo>
                  <a:lnTo>
                    <a:pt x="9652" y="347227"/>
                  </a:lnTo>
                  <a:lnTo>
                    <a:pt x="20556" y="354471"/>
                  </a:lnTo>
                  <a:lnTo>
                    <a:pt x="32960" y="356886"/>
                  </a:lnTo>
                  <a:lnTo>
                    <a:pt x="45365" y="354471"/>
                  </a:lnTo>
                  <a:lnTo>
                    <a:pt x="116202" y="287260"/>
                  </a:lnTo>
                  <a:lnTo>
                    <a:pt x="125762" y="264085"/>
                  </a:lnTo>
                  <a:lnTo>
                    <a:pt x="124623" y="255514"/>
                  </a:lnTo>
                  <a:lnTo>
                    <a:pt x="145341" y="234784"/>
                  </a:lnTo>
                  <a:lnTo>
                    <a:pt x="305076" y="234784"/>
                  </a:lnTo>
                  <a:lnTo>
                    <a:pt x="305819" y="234089"/>
                  </a:lnTo>
                  <a:lnTo>
                    <a:pt x="225829" y="234089"/>
                  </a:lnTo>
                  <a:lnTo>
                    <a:pt x="216091" y="232193"/>
                  </a:lnTo>
                  <a:lnTo>
                    <a:pt x="101315" y="232193"/>
                  </a:lnTo>
                  <a:lnTo>
                    <a:pt x="92749" y="231054"/>
                  </a:lnTo>
                  <a:close/>
                </a:path>
                <a:path w="358140" h="357504">
                  <a:moveTo>
                    <a:pt x="305076" y="234784"/>
                  </a:moveTo>
                  <a:lnTo>
                    <a:pt x="145341" y="234784"/>
                  </a:lnTo>
                  <a:lnTo>
                    <a:pt x="182386" y="254986"/>
                  </a:lnTo>
                  <a:lnTo>
                    <a:pt x="222440" y="262347"/>
                  </a:lnTo>
                  <a:lnTo>
                    <a:pt x="262460" y="257255"/>
                  </a:lnTo>
                  <a:lnTo>
                    <a:pt x="299399" y="240097"/>
                  </a:lnTo>
                  <a:lnTo>
                    <a:pt x="305076" y="234784"/>
                  </a:lnTo>
                  <a:close/>
                </a:path>
                <a:path w="358140" h="357504">
                  <a:moveTo>
                    <a:pt x="304730" y="26795"/>
                  </a:moveTo>
                  <a:lnTo>
                    <a:pt x="225822" y="26795"/>
                  </a:lnTo>
                  <a:lnTo>
                    <a:pt x="264803" y="34384"/>
                  </a:lnTo>
                  <a:lnTo>
                    <a:pt x="299073" y="57153"/>
                  </a:lnTo>
                  <a:lnTo>
                    <a:pt x="321797" y="91447"/>
                  </a:lnTo>
                  <a:lnTo>
                    <a:pt x="329368" y="130445"/>
                  </a:lnTo>
                  <a:lnTo>
                    <a:pt x="321788" y="169449"/>
                  </a:lnTo>
                  <a:lnTo>
                    <a:pt x="299069" y="203737"/>
                  </a:lnTo>
                  <a:lnTo>
                    <a:pt x="264795" y="226501"/>
                  </a:lnTo>
                  <a:lnTo>
                    <a:pt x="225829" y="234089"/>
                  </a:lnTo>
                  <a:lnTo>
                    <a:pt x="305819" y="234089"/>
                  </a:lnTo>
                  <a:lnTo>
                    <a:pt x="330213" y="211259"/>
                  </a:lnTo>
                  <a:lnTo>
                    <a:pt x="352245" y="168484"/>
                  </a:lnTo>
                  <a:lnTo>
                    <a:pt x="357529" y="122099"/>
                  </a:lnTo>
                  <a:lnTo>
                    <a:pt x="346365" y="76770"/>
                  </a:lnTo>
                  <a:lnTo>
                    <a:pt x="319053" y="37161"/>
                  </a:lnTo>
                  <a:lnTo>
                    <a:pt x="304730" y="26795"/>
                  </a:lnTo>
                  <a:close/>
                </a:path>
                <a:path w="358140" h="357504">
                  <a:moveTo>
                    <a:pt x="205719" y="0"/>
                  </a:moveTo>
                  <a:lnTo>
                    <a:pt x="166899" y="12329"/>
                  </a:lnTo>
                  <a:lnTo>
                    <a:pt x="132675" y="37020"/>
                  </a:lnTo>
                  <a:lnTo>
                    <a:pt x="105343" y="76775"/>
                  </a:lnTo>
                  <a:lnTo>
                    <a:pt x="94255" y="122248"/>
                  </a:lnTo>
                  <a:lnTo>
                    <a:pt x="99698" y="168736"/>
                  </a:lnTo>
                  <a:lnTo>
                    <a:pt x="121963" y="211534"/>
                  </a:lnTo>
                  <a:lnTo>
                    <a:pt x="101315" y="232193"/>
                  </a:lnTo>
                  <a:lnTo>
                    <a:pt x="216091" y="232193"/>
                  </a:lnTo>
                  <a:lnTo>
                    <a:pt x="186842" y="226498"/>
                  </a:lnTo>
                  <a:lnTo>
                    <a:pt x="152572" y="203729"/>
                  </a:lnTo>
                  <a:lnTo>
                    <a:pt x="129818" y="169436"/>
                  </a:lnTo>
                  <a:lnTo>
                    <a:pt x="122236" y="130441"/>
                  </a:lnTo>
                  <a:lnTo>
                    <a:pt x="129821" y="91441"/>
                  </a:lnTo>
                  <a:lnTo>
                    <a:pt x="152577" y="57153"/>
                  </a:lnTo>
                  <a:lnTo>
                    <a:pt x="186842" y="34384"/>
                  </a:lnTo>
                  <a:lnTo>
                    <a:pt x="225822" y="26795"/>
                  </a:lnTo>
                  <a:lnTo>
                    <a:pt x="304730" y="26795"/>
                  </a:lnTo>
                  <a:lnTo>
                    <a:pt x="284866" y="12418"/>
                  </a:lnTo>
                  <a:lnTo>
                    <a:pt x="246065" y="30"/>
                  </a:lnTo>
                  <a:lnTo>
                    <a:pt x="205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F8644E84-3D37-2947-AB61-FD6000DAD9DE}"/>
              </a:ext>
            </a:extLst>
          </p:cNvPr>
          <p:cNvSpPr/>
          <p:nvPr/>
        </p:nvSpPr>
        <p:spPr>
          <a:xfrm>
            <a:off x="258614" y="1166689"/>
            <a:ext cx="347129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9085" marR="132715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s-CO" spc="-1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implementar y evaluar el Plan de acción territorial  </a:t>
            </a:r>
            <a:endParaRPr lang="es-CO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BCBF79E7-C8B8-DF45-B35B-D0019D8856F2}"/>
              </a:ext>
            </a:extLst>
          </p:cNvPr>
          <p:cNvSpPr/>
          <p:nvPr/>
        </p:nvSpPr>
        <p:spPr>
          <a:xfrm>
            <a:off x="8629192" y="2942190"/>
            <a:ext cx="339143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Trabajar de manera conjunta con las ET,  EAPB y las IPS en la implementación de las diferentes estrategias de vacunación definidas a nivel local para garantizar el éxito de la vacunación contra COVID-19.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BCC4F46F-B30E-FD46-95A7-C12417986F36}"/>
              </a:ext>
            </a:extLst>
          </p:cNvPr>
          <p:cNvSpPr/>
          <p:nvPr/>
        </p:nvSpPr>
        <p:spPr>
          <a:xfrm>
            <a:off x="171370" y="2388208"/>
            <a:ext cx="355853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Verificación de la habilitación y capacidad de expansión de puntos de vacunación.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31D932F7-D75E-414D-A287-818A886936E6}"/>
              </a:ext>
            </a:extLst>
          </p:cNvPr>
          <p:cNvSpPr/>
          <p:nvPr/>
        </p:nvSpPr>
        <p:spPr>
          <a:xfrm>
            <a:off x="8629192" y="1166690"/>
            <a:ext cx="339143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Estrategias de comunicación e información a la comunidad sobre la vacunación contra el COVID19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17CFE603-A8CC-49E4-8C20-445AA20818DE}"/>
              </a:ext>
            </a:extLst>
          </p:cNvPr>
          <p:cNvSpPr/>
          <p:nvPr/>
        </p:nvSpPr>
        <p:spPr>
          <a:xfrm>
            <a:off x="171369" y="3609728"/>
            <a:ext cx="355853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Actualización de base de datos maestra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5F77EFEF-E19C-48FE-B6DD-74DD794BA022}"/>
              </a:ext>
            </a:extLst>
          </p:cNvPr>
          <p:cNvSpPr/>
          <p:nvPr/>
        </p:nvSpPr>
        <p:spPr>
          <a:xfrm>
            <a:off x="4050945" y="6392060"/>
            <a:ext cx="45037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Seguimiento y monitoreo del Plan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6866987A-DDCB-4393-8413-26346B305CB9}"/>
              </a:ext>
            </a:extLst>
          </p:cNvPr>
          <p:cNvSpPr/>
          <p:nvPr/>
        </p:nvSpPr>
        <p:spPr>
          <a:xfrm>
            <a:off x="171370" y="4529959"/>
            <a:ext cx="35528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Vacunación domiciliara según estrategia y agendamiento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E717A3E7-A24F-40B4-88CC-0F8BFD1878DB}"/>
              </a:ext>
            </a:extLst>
          </p:cNvPr>
          <p:cNvSpPr/>
          <p:nvPr/>
        </p:nvSpPr>
        <p:spPr>
          <a:xfrm>
            <a:off x="171371" y="5385816"/>
            <a:ext cx="35528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Verificar que la zona de expansión cuente con toda la logística requerida para la atención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369490" y="53544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Responsabilidades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61950" y="1275115"/>
            <a:ext cx="21911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Departamentos, distritos, municipios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2446091" y="865755"/>
            <a:ext cx="458602" cy="554520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783840" y="653226"/>
            <a:ext cx="668528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Conformación de la mesa territorial permanente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 Construcción del Plan Acción del territorio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Implementación  de la estrategia del Plan de Acción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Monitoreo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Verificación lista de Chequeo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Asistencia, acompañamiento técnico.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Fortalecimiento de capacidades no financiadas de acuerdo a las necesidades del territorios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Contratación del talento humano para la gestión del PAI.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Contratación del mantenimiento de la red de frío actual.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Inventarios al día de insumos y vacunas del programa permanente.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Adecuaciones requeridas en los centros de acopio que van a recibir los </a:t>
            </a:r>
            <a:r>
              <a:rPr lang="es-MX" dirty="0" err="1">
                <a:latin typeface="Avenir Next Condensed" panose="020B0506020202020204" pitchFamily="34" charset="0"/>
              </a:rPr>
              <a:t>utracongeladores</a:t>
            </a:r>
            <a:r>
              <a:rPr lang="es-MX" dirty="0">
                <a:latin typeface="Avenir Next Condensed" panose="020B0506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Garantizar el monitoreo permanente de la temperatura de almacenamiento y transporte.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Funcionamiento de la totalidad de los cuartos fríos que se encuentren en las ET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venir Next Condensed" panose="020B0506020202020204" pitchFamily="34" charset="0"/>
              </a:rPr>
              <a:t>Implementación del Plan de seguridad y comunicaciones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algn="just"/>
            <a:r>
              <a:rPr lang="es-CO" dirty="0">
                <a:latin typeface="Avenir Next Condensed" panose="020B0506020202020204" pitchFamily="34" charset="0"/>
              </a:rPr>
              <a:t> </a:t>
            </a:r>
          </a:p>
        </p:txBody>
      </p:sp>
      <p:pic>
        <p:nvPicPr>
          <p:cNvPr id="2050" name="Picture 2" descr="Resultado de imagen para trabajo en equipo">
            <a:extLst>
              <a:ext uri="{FF2B5EF4-FFF2-40B4-BE49-F238E27FC236}">
                <a16:creationId xmlns:a16="http://schemas.microsoft.com/office/drawing/2014/main" xmlns="" id="{C651733B-D421-4C65-808F-A3F93DC5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09" y="865755"/>
            <a:ext cx="2232731" cy="2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8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471090" y="144984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Responsabilidades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0" y="2431814"/>
            <a:ext cx="2225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      EAPB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1156018" y="905222"/>
            <a:ext cx="1069023" cy="5550003"/>
          </a:xfrm>
          <a:prstGeom prst="leftBrace">
            <a:avLst>
              <a:gd name="adj1" fmla="val 14836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1939291" y="905222"/>
            <a:ext cx="99263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A</a:t>
            </a: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signar la IPS vacunadora y la población en el municipio de residencia, con cercanía al lugar de vivienda.</a:t>
            </a:r>
            <a:endParaRPr lang="es-MX" dirty="0">
              <a:solidFill>
                <a:srgbClr val="212121"/>
              </a:solidFill>
              <a:latin typeface="Avenir Next Condensed" panose="020B0506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Establecer procesos permanentes de </a:t>
            </a: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actualización de datos de la población afiliada.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Participar de los espacios definidos por la entidad territorial para la articulación y establecimiento de </a:t>
            </a: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 alianzas con la ET y red </a:t>
            </a: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prestadora </a:t>
            </a: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pública y privada para la vacunación contra el Covid-19.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Elaborar plan de comunicaciones </a:t>
            </a: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en coordinación con las ET </a:t>
            </a: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según enfoque diferencial y características del territorio.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Participar en los procesos de micro planificación en conjunto con la IPS y la ET para el desarrollo del proceso de vacunación.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Verificar que la red prestadora de servicios cuente con capacidad de respuesta y personal capacitado.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Garantizar que la red prestadora de servicios de cumplimiento a la Circular No 044 del 19 de noviembre de 2013 del MSPS. (Aplicativo PAIWEB).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Realizar seguimiento al cumplimiento de las metas de vacunación en la población afiliada, según fase y etapa.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212121"/>
                </a:solidFill>
                <a:effectLst/>
                <a:latin typeface="Avenir Next Condensed" panose="020B0506020202020204"/>
              </a:rPr>
              <a:t>Garantizar y ofrecer los servicios a sus afiliados de manera integral, continua, coordinada y eficiente, con portabilidad, calidad y oportunidad.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Garantizar el manejo de las enfermedades inmunoprevenibles y ESAVI de su población afiliada.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12121"/>
                </a:solidFill>
                <a:latin typeface="Avenir Next Condensed" panose="020B0506020202020204"/>
              </a:rPr>
              <a:t>Participar en las unidades de análisis de casos de ESAVI, así como de procesos de seguimiento en el marco del Plan Nacional de Vacunación contra el COVID-19.</a:t>
            </a:r>
            <a:endParaRPr lang="es-CO" dirty="0">
              <a:latin typeface="Avenir Next Condensed" panose="020B05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775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369490" y="53544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Responsabilidades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783840" y="653226"/>
            <a:ext cx="668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venir Next Condensed" panose="020B0506020202020204" pitchFamily="34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69490" y="2661920"/>
            <a:ext cx="1733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Instituciones Prestadoras 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8" name="Abrir llave 27"/>
          <p:cNvSpPr/>
          <p:nvPr/>
        </p:nvSpPr>
        <p:spPr>
          <a:xfrm>
            <a:off x="2446090" y="1169121"/>
            <a:ext cx="571429" cy="433759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783840" y="1798320"/>
            <a:ext cx="94081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Coordina logística vacunación.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Microplaneación.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Asigna citas de vacunación.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Almacena, custodia, realiza la vacunación de acuerdo a las estrategias y tácticas.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Cumplimiento de las medidas de bioseguridad.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y monitoreo diario a la meta diaria de vacunación.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Diligenciamiento y custodia al formato que consta el consentimiento informado.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Cargar información PAIWEB.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Facturación.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Notificación ESAVI.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Contar con Talento Humano en Salud entrenado para identificación de posibles reacciones alérgicas  de tipo inmediato incluida las anafilaxia. (Pfizer) </a:t>
            </a:r>
          </a:p>
        </p:txBody>
      </p:sp>
      <p:pic>
        <p:nvPicPr>
          <p:cNvPr id="2050" name="Picture 2" descr="Resultado de imagen para trabajo en equipo">
            <a:extLst>
              <a:ext uri="{FF2B5EF4-FFF2-40B4-BE49-F238E27FC236}">
                <a16:creationId xmlns:a16="http://schemas.microsoft.com/office/drawing/2014/main" xmlns="" id="{C651733B-D421-4C65-808F-A3F93DC5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269" y="345911"/>
            <a:ext cx="2232731" cy="2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3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128238" y="1087120"/>
            <a:ext cx="17653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Coordinador PAI departamental (profesional de la salud) y distrital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1759470" y="797782"/>
            <a:ext cx="364995" cy="252177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011174" y="758412"/>
            <a:ext cx="49281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Coordinación estrategia de vacunación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Gestión intersectorial y aliados estratégicos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Coordinar las actividades programa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Coordinación con EAPB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Acompaña la vigilancia de ESAVI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Articular plan el comunicaciones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Gestión con municipios o localidades o IPS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Gestión de vacuna e insumos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Acompañamiento y asistencia técnica</a:t>
            </a:r>
          </a:p>
        </p:txBody>
      </p:sp>
      <p:sp>
        <p:nvSpPr>
          <p:cNvPr id="5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178489" y="146419"/>
            <a:ext cx="117391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Equipo de la ET para la gestión de la estrategia  de vacunación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0" y="3794344"/>
            <a:ext cx="1521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Sistema de información 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1744973" y="3521424"/>
            <a:ext cx="364995" cy="156864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244854" y="3609678"/>
            <a:ext cx="51997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a implementación del PAIWEB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Consolidación de reportes de información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Verificar calidad de la información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a la información en PAIWEB.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Acompañamiento y asistencia técnica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0" y="5396479"/>
            <a:ext cx="1610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Responsable de la red de frio 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6" name="Abrir llave 15"/>
          <p:cNvSpPr/>
          <p:nvPr/>
        </p:nvSpPr>
        <p:spPr>
          <a:xfrm>
            <a:off x="1744973" y="5138280"/>
            <a:ext cx="364995" cy="16745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124464" y="5097522"/>
            <a:ext cx="55647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Recepción de la vacuna e insumos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Almacenamiento y monitoreo de la red de frio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Calculo de necesidades de vacuna e insumos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Distribución de la vacuna.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Inventario de vacunas diario.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al movimiento de vacunas y perdidas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D8900F2-B1E2-41C7-9977-737B87D2114F}"/>
              </a:ext>
            </a:extLst>
          </p:cNvPr>
          <p:cNvSpPr txBox="1"/>
          <p:nvPr/>
        </p:nvSpPr>
        <p:spPr>
          <a:xfrm>
            <a:off x="6875687" y="2693221"/>
            <a:ext cx="16628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Asistencia técnica (profesional de enfermería)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xmlns="" id="{F4142915-AD5B-46F5-9A7C-FAE9BFA410BB}"/>
              </a:ext>
            </a:extLst>
          </p:cNvPr>
          <p:cNvSpPr/>
          <p:nvPr/>
        </p:nvSpPr>
        <p:spPr>
          <a:xfrm>
            <a:off x="8538501" y="2443500"/>
            <a:ext cx="298212" cy="28214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2D725AC-F9A3-45FD-9817-E3D077AF312D}"/>
              </a:ext>
            </a:extLst>
          </p:cNvPr>
          <p:cNvSpPr txBox="1"/>
          <p:nvPr/>
        </p:nvSpPr>
        <p:spPr>
          <a:xfrm>
            <a:off x="8822216" y="2402618"/>
            <a:ext cx="3088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Coordinar el desarrollo de la ruta de vacunación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Supervisor vacunador, digitador, anotador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Participa espacios de coordinación logística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Gestionar suficiencia de insumos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Cronograma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Reportes e informes</a:t>
            </a:r>
          </a:p>
        </p:txBody>
      </p:sp>
    </p:spTree>
    <p:extLst>
      <p:ext uri="{BB962C8B-B14F-4D97-AF65-F5344CB8AC3E}">
        <p14:creationId xmlns:p14="http://schemas.microsoft.com/office/powerpoint/2010/main" val="272541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161948" y="1088920"/>
            <a:ext cx="1849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Auxiliar de enfermería / técnicos en salud publica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2005943" y="1031910"/>
            <a:ext cx="364995" cy="142347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244854" y="856151"/>
            <a:ext cx="59889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Verifica identificación- cita- fase y etapa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Informar y comunicar sobre la vacuna aplicar y confirmar entendimiento de la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Firmar el  formato del que consta el consentimiento informado.</a:t>
            </a:r>
          </a:p>
        </p:txBody>
      </p:sp>
      <p:sp>
        <p:nvSpPr>
          <p:cNvPr id="5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178489" y="146419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Equipo vacunación financiado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139182" y="4607144"/>
            <a:ext cx="1684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   Digitador</a:t>
            </a:r>
          </a:p>
        </p:txBody>
      </p:sp>
      <p:sp>
        <p:nvSpPr>
          <p:cNvPr id="10" name="Abrir llave 9"/>
          <p:cNvSpPr/>
          <p:nvPr/>
        </p:nvSpPr>
        <p:spPr>
          <a:xfrm>
            <a:off x="2014869" y="4445642"/>
            <a:ext cx="364995" cy="129639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499359" y="4472684"/>
            <a:ext cx="3594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Ingreso de la información PAIWEB.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Diligencia carné con datos de la vacuna aplicada y próxima cita.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6093366" y="3429000"/>
            <a:ext cx="2261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endParaRPr lang="es-MX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MX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   Supervisor  </a:t>
            </a:r>
            <a:endParaRPr lang="es-CO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7677406" y="2506946"/>
            <a:ext cx="807809" cy="339601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344828" y="2825999"/>
            <a:ext cx="1478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0070C0"/>
              </a:solidFill>
              <a:latin typeface="Avenir Next Condensed" panose="020B0506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venir Next Condensed" panose="020B0506020202020204" pitchFamily="34" charset="0"/>
              </a:rPr>
              <a:t>Vacunador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2005943" y="2713115"/>
            <a:ext cx="364995" cy="138395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C87B97B-6E62-4564-8754-3F7FA968752F}"/>
              </a:ext>
            </a:extLst>
          </p:cNvPr>
          <p:cNvSpPr txBox="1"/>
          <p:nvPr/>
        </p:nvSpPr>
        <p:spPr>
          <a:xfrm>
            <a:off x="2265173" y="2777516"/>
            <a:ext cx="46420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Explica el procedimiento de vacunación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Aplica el biológico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Asegura el adecuado almacenamiento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o de las vacunas.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Inventario de vacunas diario.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819F466-7669-43C4-A765-634F2BD118F1}"/>
              </a:ext>
            </a:extLst>
          </p:cNvPr>
          <p:cNvSpPr txBox="1"/>
          <p:nvPr/>
        </p:nvSpPr>
        <p:spPr>
          <a:xfrm>
            <a:off x="8354758" y="2455386"/>
            <a:ext cx="3601495" cy="4679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Programación diaria de los equipos vacunadores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Seguimiento a la productividad de los equipos vacunadores.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Realizar informes diarios de: dosis aplicadas, movimiento de biológicos y registros en el aplicativo PAIWEB.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venir Next Condensed" panose="020B0506020202020204" pitchFamily="34" charset="0"/>
              </a:rPr>
              <a:t>Para la estrategia Extramural se debe garantizar zona Rural  Un supervisor por 5 equipos de vacunación.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51620" y="981272"/>
            <a:ext cx="10361095" cy="5297820"/>
            <a:chOff x="651620" y="981272"/>
            <a:chExt cx="10361095" cy="5297820"/>
          </a:xfrm>
        </p:grpSpPr>
        <p:sp>
          <p:nvSpPr>
            <p:cNvPr id="4" name="Rectángulo 3"/>
            <p:cNvSpPr/>
            <p:nvPr/>
          </p:nvSpPr>
          <p:spPr>
            <a:xfrm>
              <a:off x="2743419" y="5659300"/>
              <a:ext cx="1664915" cy="3017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venir Next Condensed" panose="020B0506020202020204" pitchFamily="34" charset="0"/>
                </a:rPr>
                <a:t>Etapa 1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08334" y="5654772"/>
              <a:ext cx="1648356" cy="30171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venir Next Condensed" panose="020B0506020202020204" pitchFamily="34" charset="0"/>
                </a:rPr>
                <a:t>Etapa 2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063618" y="5654772"/>
              <a:ext cx="1648356" cy="3017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venir Next Condensed" panose="020B0506020202020204" pitchFamily="34" charset="0"/>
                </a:rPr>
                <a:t>Etapa 3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709679" y="5654772"/>
              <a:ext cx="1648356" cy="3017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venir Next Condensed" panose="020B0506020202020204" pitchFamily="34" charset="0"/>
                </a:rPr>
                <a:t>Etapa 4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9364359" y="5654772"/>
              <a:ext cx="1648356" cy="301716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venir Next Condensed" panose="020B0506020202020204" pitchFamily="34" charset="0"/>
                </a:rPr>
                <a:t>Etapa 5</a:t>
              </a:r>
            </a:p>
          </p:txBody>
        </p:sp>
        <p:sp>
          <p:nvSpPr>
            <p:cNvPr id="10" name="Pentagon 31">
              <a:extLst>
                <a:ext uri="{FF2B5EF4-FFF2-40B4-BE49-F238E27FC236}">
                  <a16:creationId xmlns:a16="http://schemas.microsoft.com/office/drawing/2014/main" xmlns="" id="{77E072B2-37F9-2D47-BD58-D0FC6A460F34}"/>
                </a:ext>
              </a:extLst>
            </p:cNvPr>
            <p:cNvSpPr/>
            <p:nvPr/>
          </p:nvSpPr>
          <p:spPr>
            <a:xfrm>
              <a:off x="2744044" y="6004908"/>
              <a:ext cx="4939831" cy="251057"/>
            </a:xfrm>
            <a:prstGeom prst="homePlate">
              <a:avLst/>
            </a:prstGeom>
            <a:solidFill>
              <a:srgbClr val="83C4CE"/>
            </a:solidFill>
            <a:ln>
              <a:solidFill>
                <a:srgbClr val="83C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00" b="1" dirty="0">
                  <a:latin typeface="Avenir Next Condensed" panose="020B0506020202020204" pitchFamily="34" charset="0"/>
                </a:rPr>
                <a:t>FASE 1 - 2021</a:t>
              </a: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>
              <a:off x="2743419" y="1735583"/>
              <a:ext cx="625" cy="4269325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12 CuadroTexto"/>
            <p:cNvSpPr txBox="1"/>
            <p:nvPr/>
          </p:nvSpPr>
          <p:spPr>
            <a:xfrm>
              <a:off x="1712260" y="981272"/>
              <a:ext cx="162128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accent2">
                      <a:lumMod val="75000"/>
                    </a:schemeClr>
                  </a:solidFill>
                  <a:latin typeface="Avenir Next Condensed" panose="020B0506020202020204" pitchFamily="34" charset="0"/>
                </a:rPr>
                <a:t>Inicio de la vacunación</a:t>
              </a:r>
              <a:endParaRPr lang="es-ES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endParaRPr>
            </a:p>
          </p:txBody>
        </p:sp>
        <p:pic>
          <p:nvPicPr>
            <p:cNvPr id="1028" name="Picture 4" descr="Pin on Pic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918" y="2804382"/>
              <a:ext cx="680145" cy="65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asto Salud E.S.E. - Asignación de Citas Médica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41"/>
            <a:stretch/>
          </p:blipFill>
          <p:spPr bwMode="auto">
            <a:xfrm>
              <a:off x="1779765" y="2068598"/>
              <a:ext cx="740007" cy="605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3456400" y="2445195"/>
              <a:ext cx="7118992" cy="15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rgbClr val="9900CC"/>
                  </a:solidFill>
                  <a:latin typeface="Avenir Next Condensed" panose="020B0506020202020204" pitchFamily="34" charset="0"/>
                </a:rPr>
                <a:t>Vacunación institucional (Intramural o extramural a través de citas telefónicas programadas)</a:t>
              </a:r>
            </a:p>
          </p:txBody>
        </p:sp>
        <p:grpSp>
          <p:nvGrpSpPr>
            <p:cNvPr id="37" name="Group 43">
              <a:extLst>
                <a:ext uri="{FF2B5EF4-FFF2-40B4-BE49-F238E27FC236}">
                  <a16:creationId xmlns:a16="http://schemas.microsoft.com/office/drawing/2014/main" xmlns="" id="{8B0BCF80-6D29-C244-92BC-9147332DBA17}"/>
                </a:ext>
              </a:extLst>
            </p:cNvPr>
            <p:cNvGrpSpPr/>
            <p:nvPr/>
          </p:nvGrpSpPr>
          <p:grpSpPr>
            <a:xfrm>
              <a:off x="7709679" y="6004908"/>
              <a:ext cx="3293222" cy="274184"/>
              <a:chOff x="7735347" y="1515763"/>
              <a:chExt cx="4566699" cy="493049"/>
            </a:xfrm>
          </p:grpSpPr>
          <p:sp>
            <p:nvSpPr>
              <p:cNvPr id="38" name="Pentagon 42">
                <a:extLst>
                  <a:ext uri="{FF2B5EF4-FFF2-40B4-BE49-F238E27FC236}">
                    <a16:creationId xmlns:a16="http://schemas.microsoft.com/office/drawing/2014/main" xmlns="" id="{8FFB5054-DE4B-6248-87A2-3A34006DC963}"/>
                  </a:ext>
                </a:extLst>
              </p:cNvPr>
              <p:cNvSpPr/>
              <p:nvPr/>
            </p:nvSpPr>
            <p:spPr>
              <a:xfrm>
                <a:off x="7747812" y="1515763"/>
                <a:ext cx="4554234" cy="484632"/>
              </a:xfrm>
              <a:prstGeom prst="homePlate">
                <a:avLst/>
              </a:prstGeom>
              <a:solidFill>
                <a:srgbClr val="F3B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1100" b="1" dirty="0">
                    <a:latin typeface="Avenir Next Condensed" panose="020B0506020202020204" pitchFamily="34" charset="0"/>
                  </a:rPr>
                  <a:t> INICIO FASE 2 - 2021</a:t>
                </a:r>
              </a:p>
            </p:txBody>
          </p:sp>
          <p:sp>
            <p:nvSpPr>
              <p:cNvPr id="39" name="Triangle 41">
                <a:extLst>
                  <a:ext uri="{FF2B5EF4-FFF2-40B4-BE49-F238E27FC236}">
                    <a16:creationId xmlns:a16="http://schemas.microsoft.com/office/drawing/2014/main" xmlns="" id="{1B19642B-1F35-0B4F-B4BE-A529191EC20D}"/>
                  </a:ext>
                </a:extLst>
              </p:cNvPr>
              <p:cNvSpPr/>
              <p:nvPr/>
            </p:nvSpPr>
            <p:spPr>
              <a:xfrm rot="5400000">
                <a:off x="7609958" y="1643624"/>
                <a:ext cx="490577" cy="239800"/>
              </a:xfrm>
              <a:prstGeom prst="triangle">
                <a:avLst>
                  <a:gd name="adj" fmla="val 48725"/>
                </a:avLst>
              </a:prstGeom>
              <a:solidFill>
                <a:srgbClr val="E7E7E7"/>
              </a:solidFill>
              <a:ln>
                <a:solidFill>
                  <a:srgbClr val="E7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100" dirty="0"/>
              </a:p>
            </p:txBody>
          </p:sp>
        </p:grp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7458" y="2370344"/>
              <a:ext cx="8152734" cy="11608"/>
            </a:xfrm>
            <a:prstGeom prst="line">
              <a:avLst/>
            </a:prstGeom>
            <a:ln>
              <a:solidFill>
                <a:srgbClr val="9900CC"/>
              </a:solidFill>
              <a:headEnd type="oval" w="sm" len="sm"/>
              <a:tailEnd type="oval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7458" y="3178662"/>
              <a:ext cx="3313270" cy="13349"/>
            </a:xfrm>
            <a:prstGeom prst="line">
              <a:avLst/>
            </a:prstGeom>
            <a:ln>
              <a:solidFill>
                <a:srgbClr val="0070C0"/>
              </a:solidFill>
              <a:headEnd type="oval" w="sm" len="sm"/>
              <a:tailEnd type="oval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ángulo 50"/>
            <p:cNvSpPr/>
            <p:nvPr/>
          </p:nvSpPr>
          <p:spPr>
            <a:xfrm>
              <a:off x="3456400" y="3238192"/>
              <a:ext cx="5648375" cy="242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rgbClr val="0070C0"/>
                  </a:solidFill>
                  <a:latin typeface="Avenir Next Condensed" panose="020B0506020202020204" pitchFamily="34" charset="0"/>
                </a:rPr>
                <a:t>Vacunación por micro concentración (población cautiva concentrada)</a:t>
              </a: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063" y="2829924"/>
              <a:ext cx="628273" cy="628273"/>
            </a:xfrm>
            <a:prstGeom prst="rect">
              <a:avLst/>
            </a:prstGeom>
          </p:spPr>
        </p:pic>
        <p:cxnSp>
          <p:nvCxnSpPr>
            <p:cNvPr id="58" name="Conector recto 57"/>
            <p:cNvCxnSpPr/>
            <p:nvPr/>
          </p:nvCxnSpPr>
          <p:spPr>
            <a:xfrm flipH="1">
              <a:off x="4416454" y="1661221"/>
              <a:ext cx="4616" cy="4037832"/>
            </a:xfrm>
            <a:prstGeom prst="line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 flipH="1">
              <a:off x="6063357" y="1705469"/>
              <a:ext cx="4616" cy="4037832"/>
            </a:xfrm>
            <a:prstGeom prst="line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 flipH="1">
              <a:off x="7700425" y="1680892"/>
              <a:ext cx="4616" cy="4037832"/>
            </a:xfrm>
            <a:prstGeom prst="line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 flipH="1">
              <a:off x="9366994" y="1725140"/>
              <a:ext cx="4616" cy="4037832"/>
            </a:xfrm>
            <a:prstGeom prst="line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 flipH="1">
              <a:off x="11004060" y="1690732"/>
              <a:ext cx="4616" cy="4037832"/>
            </a:xfrm>
            <a:prstGeom prst="line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6" name="Picture 12" descr="Grup Pous | Montaj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543" y="3897007"/>
              <a:ext cx="777662" cy="58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801" y="3176459"/>
              <a:ext cx="3304852" cy="2203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oval" w="sm" len="sm"/>
              <a:tailEnd type="oval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4" name="Imagen 73"/>
            <p:cNvPicPr>
              <a:picLocks noChangeAspect="1"/>
            </p:cNvPicPr>
            <p:nvPr/>
          </p:nvPicPr>
          <p:blipFill rotWithShape="1">
            <a:blip r:embed="rId6"/>
            <a:srcRect l="7137" t="15871" r="56418" b="18358"/>
            <a:stretch/>
          </p:blipFill>
          <p:spPr>
            <a:xfrm>
              <a:off x="1959205" y="3857164"/>
              <a:ext cx="585948" cy="594803"/>
            </a:xfrm>
            <a:prstGeom prst="rect">
              <a:avLst/>
            </a:prstGeom>
          </p:spPr>
        </p:pic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7458" y="4033128"/>
              <a:ext cx="8265257" cy="50119"/>
            </a:xfrm>
            <a:prstGeom prst="line">
              <a:avLst/>
            </a:prstGeom>
            <a:ln>
              <a:solidFill>
                <a:srgbClr val="00B050"/>
              </a:solidFill>
              <a:headEnd type="oval" w="sm" len="sm"/>
              <a:tailEnd type="oval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ángulo 82"/>
            <p:cNvSpPr/>
            <p:nvPr/>
          </p:nvSpPr>
          <p:spPr>
            <a:xfrm>
              <a:off x="5504254" y="4025148"/>
              <a:ext cx="4418924" cy="338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rgbClr val="00B050"/>
                  </a:solidFill>
                  <a:latin typeface="Avenir Next Condensed" panose="020B0506020202020204" pitchFamily="34" charset="0"/>
                </a:rPr>
                <a:t>Vacunación en carpas o campamentos de vacunación</a:t>
              </a:r>
            </a:p>
          </p:txBody>
        </p:sp>
        <p:pic>
          <p:nvPicPr>
            <p:cNvPr id="84" name="Imagen 83"/>
            <p:cNvPicPr>
              <a:picLocks noChangeAspect="1"/>
            </p:cNvPicPr>
            <p:nvPr/>
          </p:nvPicPr>
          <p:blipFill rotWithShape="1">
            <a:blip r:embed="rId7"/>
            <a:srcRect t="17817"/>
            <a:stretch/>
          </p:blipFill>
          <p:spPr>
            <a:xfrm>
              <a:off x="1502819" y="4637780"/>
              <a:ext cx="842380" cy="649101"/>
            </a:xfrm>
            <a:prstGeom prst="rect">
              <a:avLst/>
            </a:prstGeom>
          </p:spPr>
        </p:pic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xmlns="" id="{FABB61A5-D006-A74E-ABBD-A5FD19AE5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7458" y="4849183"/>
              <a:ext cx="8256602" cy="42442"/>
            </a:xfrm>
            <a:prstGeom prst="line">
              <a:avLst/>
            </a:prstGeom>
            <a:ln>
              <a:solidFill>
                <a:srgbClr val="FF0000"/>
              </a:solidFill>
              <a:headEnd type="oval" w="sm" len="sm"/>
              <a:tailEnd type="oval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ectángulo 98"/>
            <p:cNvSpPr/>
            <p:nvPr/>
          </p:nvSpPr>
          <p:spPr>
            <a:xfrm>
              <a:off x="4408334" y="4891625"/>
              <a:ext cx="6604381" cy="338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rgbClr val="FF0000"/>
                  </a:solidFill>
                  <a:latin typeface="Avenir Next Condensed" panose="020B0506020202020204" pitchFamily="34" charset="0"/>
                </a:rPr>
                <a:t>Vacunación en Equipos móviles funcionales (Brigadas de salud o  unidades móviles)</a:t>
              </a:r>
            </a:p>
          </p:txBody>
        </p:sp>
        <p:sp>
          <p:nvSpPr>
            <p:cNvPr id="113" name="12 CuadroTexto"/>
            <p:cNvSpPr txBox="1"/>
            <p:nvPr/>
          </p:nvSpPr>
          <p:spPr>
            <a:xfrm rot="16200000">
              <a:off x="-436411" y="3361043"/>
              <a:ext cx="257617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chemeClr val="tx1"/>
                  </a:solidFill>
                  <a:latin typeface="Avenir Next Condensed" panose="020B0506020202020204" pitchFamily="34" charset="0"/>
                </a:rPr>
                <a:t>Tácticas de vacunación</a:t>
              </a:r>
              <a:endParaRPr lang="es-ES" sz="2000" b="1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</p:grpSp>
      <p:sp>
        <p:nvSpPr>
          <p:cNvPr id="35" name="Google Shape;73471;p56">
            <a:extLst>
              <a:ext uri="{FF2B5EF4-FFF2-40B4-BE49-F238E27FC236}">
                <a16:creationId xmlns:a16="http://schemas.microsoft.com/office/drawing/2014/main" xmlns="" id="{029631ED-8D8C-E844-BA86-95EDD81366BA}"/>
              </a:ext>
            </a:extLst>
          </p:cNvPr>
          <p:cNvSpPr txBox="1"/>
          <p:nvPr/>
        </p:nvSpPr>
        <p:spPr>
          <a:xfrm>
            <a:off x="482340" y="298017"/>
            <a:ext cx="73607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62F63"/>
                </a:solidFill>
                <a:latin typeface="Avenir Next Condensed" panose="020B0506020202020204" pitchFamily="34" charset="0"/>
              </a:rPr>
              <a:t>Tácticas de vacunación</a:t>
            </a:r>
          </a:p>
        </p:txBody>
      </p:sp>
      <p:pic>
        <p:nvPicPr>
          <p:cNvPr id="36" name="Google Shape;110;p3">
            <a:extLst>
              <a:ext uri="{FF2B5EF4-FFF2-40B4-BE49-F238E27FC236}">
                <a16:creationId xmlns:a16="http://schemas.microsoft.com/office/drawing/2014/main" xmlns="" id="{3A0FF4EC-4E43-AD45-BEA9-3393DCC97B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40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90232" y="167235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Proceso de vacunación</a:t>
            </a: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xmlns="" id="{639F89D0-518F-DE4B-8E79-DC607CBECF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ceso alternativo 11"/>
          <p:cNvSpPr/>
          <p:nvPr/>
        </p:nvSpPr>
        <p:spPr>
          <a:xfrm>
            <a:off x="371475" y="884324"/>
            <a:ext cx="1912022" cy="7532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1. IPS confirma la cita de la vacunación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1568" t="19553" r="21720" b="23538"/>
          <a:stretch/>
        </p:blipFill>
        <p:spPr>
          <a:xfrm>
            <a:off x="1260308" y="1778173"/>
            <a:ext cx="1104534" cy="11221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08" y="1787900"/>
            <a:ext cx="2007990" cy="20079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6" y="2478324"/>
            <a:ext cx="729973" cy="729973"/>
          </a:xfrm>
          <a:prstGeom prst="rect">
            <a:avLst/>
          </a:prstGeom>
        </p:spPr>
      </p:pic>
      <p:sp>
        <p:nvSpPr>
          <p:cNvPr id="17" name="Proceso alternativo 16"/>
          <p:cNvSpPr/>
          <p:nvPr/>
        </p:nvSpPr>
        <p:spPr>
          <a:xfrm>
            <a:off x="2935185" y="894845"/>
            <a:ext cx="2217840" cy="82120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dirty="0"/>
          </a:p>
          <a:p>
            <a:pPr algn="ctr"/>
            <a:r>
              <a:rPr lang="es-CO" sz="1400" dirty="0"/>
              <a:t>2. Uso de medidas higiénico sanitarias en las IPS</a:t>
            </a:r>
          </a:p>
          <a:p>
            <a:pPr algn="ctr"/>
            <a:endParaRPr lang="es-CO" sz="1400" dirty="0"/>
          </a:p>
        </p:txBody>
      </p:sp>
      <p:pic>
        <p:nvPicPr>
          <p:cNvPr id="18" name="Picture 12" descr="1921107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37" y="1850603"/>
            <a:ext cx="1625674" cy="16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ceso alternativo 18"/>
          <p:cNvSpPr/>
          <p:nvPr/>
        </p:nvSpPr>
        <p:spPr>
          <a:xfrm>
            <a:off x="6081020" y="981075"/>
            <a:ext cx="1978963" cy="85709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3. Explicación del procedimiento de vacunación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2259312" y="1919182"/>
            <a:ext cx="501991" cy="30902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 derecha 21"/>
          <p:cNvSpPr/>
          <p:nvPr/>
        </p:nvSpPr>
        <p:spPr>
          <a:xfrm>
            <a:off x="5517078" y="2032336"/>
            <a:ext cx="610115" cy="4062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705" y="1881017"/>
            <a:ext cx="1595260" cy="1595260"/>
          </a:xfrm>
          <a:prstGeom prst="rect">
            <a:avLst/>
          </a:prstGeom>
        </p:spPr>
      </p:pic>
      <p:sp>
        <p:nvSpPr>
          <p:cNvPr id="24" name="Flecha derecha 23"/>
          <p:cNvSpPr/>
          <p:nvPr/>
        </p:nvSpPr>
        <p:spPr>
          <a:xfrm>
            <a:off x="8374315" y="2032336"/>
            <a:ext cx="626661" cy="4459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Proceso alternativo 24"/>
          <p:cNvSpPr/>
          <p:nvPr/>
        </p:nvSpPr>
        <p:spPr>
          <a:xfrm>
            <a:off x="9105900" y="1076325"/>
            <a:ext cx="2190750" cy="76184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4. Verificar diligenciamiento y firma consentimiento informado</a:t>
            </a:r>
          </a:p>
        </p:txBody>
      </p:sp>
      <p:sp>
        <p:nvSpPr>
          <p:cNvPr id="26" name="Flecha curvada hacia la izquierda 25"/>
          <p:cNvSpPr/>
          <p:nvPr/>
        </p:nvSpPr>
        <p:spPr>
          <a:xfrm>
            <a:off x="10894965" y="3124200"/>
            <a:ext cx="890573" cy="1911546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50" y="4386312"/>
            <a:ext cx="1130736" cy="1130736"/>
          </a:xfrm>
          <a:prstGeom prst="rect">
            <a:avLst/>
          </a:prstGeom>
        </p:spPr>
      </p:pic>
      <p:sp>
        <p:nvSpPr>
          <p:cNvPr id="28" name="Proceso alternativo 27"/>
          <p:cNvSpPr/>
          <p:nvPr/>
        </p:nvSpPr>
        <p:spPr>
          <a:xfrm>
            <a:off x="8486775" y="5600168"/>
            <a:ext cx="2111462" cy="6125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5. Vacunación segura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01" y="4348386"/>
            <a:ext cx="1129636" cy="112963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84" y="4446863"/>
            <a:ext cx="1285530" cy="1285530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 rot="10800000">
            <a:off x="7328898" y="4854220"/>
            <a:ext cx="736372" cy="46058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Proceso alternativo 31"/>
          <p:cNvSpPr/>
          <p:nvPr/>
        </p:nvSpPr>
        <p:spPr>
          <a:xfrm>
            <a:off x="5708688" y="5839036"/>
            <a:ext cx="1359558" cy="6125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6. Registro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2" y="4124861"/>
            <a:ext cx="1568015" cy="1404969"/>
          </a:xfrm>
          <a:prstGeom prst="rect">
            <a:avLst/>
          </a:prstGeom>
        </p:spPr>
      </p:pic>
      <p:sp>
        <p:nvSpPr>
          <p:cNvPr id="34" name="Flecha derecha 33"/>
          <p:cNvSpPr/>
          <p:nvPr/>
        </p:nvSpPr>
        <p:spPr>
          <a:xfrm rot="10800000">
            <a:off x="4705395" y="4854219"/>
            <a:ext cx="694204" cy="48916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Proceso alternativo 34"/>
          <p:cNvSpPr/>
          <p:nvPr/>
        </p:nvSpPr>
        <p:spPr>
          <a:xfrm>
            <a:off x="715482" y="5600168"/>
            <a:ext cx="1470611" cy="85143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8. Entrega de carné con fecha próxima cita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9" y="1799328"/>
            <a:ext cx="851866" cy="85186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2"/>
          <a:srcRect l="8657" t="54328" r="54126" b="7281"/>
          <a:stretch/>
        </p:blipFill>
        <p:spPr>
          <a:xfrm>
            <a:off x="4574922" y="2534511"/>
            <a:ext cx="689482" cy="711234"/>
          </a:xfrm>
          <a:prstGeom prst="rect">
            <a:avLst/>
          </a:prstGeom>
        </p:spPr>
      </p:pic>
      <p:sp>
        <p:nvSpPr>
          <p:cNvPr id="38" name="Flecha derecha 37"/>
          <p:cNvSpPr/>
          <p:nvPr/>
        </p:nvSpPr>
        <p:spPr>
          <a:xfrm rot="10800000">
            <a:off x="2400345" y="4825644"/>
            <a:ext cx="694204" cy="48916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Proceso alternativo 38"/>
          <p:cNvSpPr/>
          <p:nvPr/>
        </p:nvSpPr>
        <p:spPr>
          <a:xfrm>
            <a:off x="2943396" y="5640997"/>
            <a:ext cx="2007989" cy="81060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7. Observación en la IPS por 30 minutos Pfizer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06" y="4093506"/>
            <a:ext cx="1436324" cy="14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78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71;p56">
            <a:extLst>
              <a:ext uri="{FF2B5EF4-FFF2-40B4-BE49-F238E27FC236}">
                <a16:creationId xmlns:a16="http://schemas.microsoft.com/office/drawing/2014/main" xmlns="" id="{366E42A9-DBC7-8D4A-AD20-39C8A127F3C9}"/>
              </a:ext>
            </a:extLst>
          </p:cNvPr>
          <p:cNvSpPr txBox="1"/>
          <p:nvPr/>
        </p:nvSpPr>
        <p:spPr>
          <a:xfrm>
            <a:off x="3496" y="131942"/>
            <a:ext cx="8176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32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Ruta de vacunación</a:t>
            </a:r>
            <a:endParaRPr lang="es-CO" sz="3200" b="1" dirty="0">
              <a:solidFill>
                <a:srgbClr val="F52F63"/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10;p3">
            <a:extLst>
              <a:ext uri="{FF2B5EF4-FFF2-40B4-BE49-F238E27FC236}">
                <a16:creationId xmlns:a16="http://schemas.microsoft.com/office/drawing/2014/main" xmlns="" id="{639F89D0-518F-DE4B-8E79-DC607CBECF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ceso alternativo 11"/>
          <p:cNvSpPr/>
          <p:nvPr/>
        </p:nvSpPr>
        <p:spPr>
          <a:xfrm>
            <a:off x="287566" y="1076325"/>
            <a:ext cx="1455748" cy="63972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1. Acceso a la IPS</a:t>
            </a:r>
          </a:p>
        </p:txBody>
      </p:sp>
      <p:sp>
        <p:nvSpPr>
          <p:cNvPr id="17" name="Proceso alternativo 16"/>
          <p:cNvSpPr/>
          <p:nvPr/>
        </p:nvSpPr>
        <p:spPr>
          <a:xfrm>
            <a:off x="2400344" y="1106447"/>
            <a:ext cx="1817751" cy="60960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dirty="0"/>
          </a:p>
          <a:p>
            <a:pPr algn="ctr"/>
            <a:r>
              <a:rPr lang="es-CO" sz="1400" b="1" dirty="0"/>
              <a:t>2. Área de lavado de manos</a:t>
            </a:r>
            <a:endParaRPr lang="es-CO" sz="1400" dirty="0"/>
          </a:p>
        </p:txBody>
      </p:sp>
      <p:sp>
        <p:nvSpPr>
          <p:cNvPr id="19" name="Proceso alternativo 18"/>
          <p:cNvSpPr/>
          <p:nvPr/>
        </p:nvSpPr>
        <p:spPr>
          <a:xfrm>
            <a:off x="4980981" y="1020779"/>
            <a:ext cx="1978963" cy="85709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3. Área de identificación de síntomas</a:t>
            </a:r>
            <a:endParaRPr lang="es-CO" sz="1400" dirty="0"/>
          </a:p>
        </p:txBody>
      </p:sp>
      <p:sp>
        <p:nvSpPr>
          <p:cNvPr id="20" name="Flecha derecha 19"/>
          <p:cNvSpPr/>
          <p:nvPr/>
        </p:nvSpPr>
        <p:spPr>
          <a:xfrm>
            <a:off x="1493019" y="2100817"/>
            <a:ext cx="501991" cy="30902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 derecha 21"/>
          <p:cNvSpPr/>
          <p:nvPr/>
        </p:nvSpPr>
        <p:spPr>
          <a:xfrm>
            <a:off x="4265818" y="2100817"/>
            <a:ext cx="610115" cy="37750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 derecha 23"/>
          <p:cNvSpPr/>
          <p:nvPr/>
        </p:nvSpPr>
        <p:spPr>
          <a:xfrm>
            <a:off x="6662736" y="2186848"/>
            <a:ext cx="626661" cy="44598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Proceso alternativo 24"/>
          <p:cNvSpPr/>
          <p:nvPr/>
        </p:nvSpPr>
        <p:spPr>
          <a:xfrm>
            <a:off x="7455762" y="1054977"/>
            <a:ext cx="1746903" cy="76184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4. Área de registro y verificación de datos</a:t>
            </a:r>
            <a:endParaRPr lang="es-CO" sz="1400" dirty="0"/>
          </a:p>
        </p:txBody>
      </p:sp>
      <p:sp>
        <p:nvSpPr>
          <p:cNvPr id="26" name="Flecha curvada hacia la izquierda 25"/>
          <p:cNvSpPr/>
          <p:nvPr/>
        </p:nvSpPr>
        <p:spPr>
          <a:xfrm>
            <a:off x="10894965" y="3124200"/>
            <a:ext cx="890573" cy="1911546"/>
          </a:xfrm>
          <a:prstGeom prst="curved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8" name="Proceso alternativo 27"/>
          <p:cNvSpPr/>
          <p:nvPr/>
        </p:nvSpPr>
        <p:spPr>
          <a:xfrm>
            <a:off x="9095957" y="5641245"/>
            <a:ext cx="2111462" cy="59091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5. Área de verificación de datos y consentimiento informado</a:t>
            </a:r>
            <a:endParaRPr lang="es-CO" sz="1400" dirty="0"/>
          </a:p>
        </p:txBody>
      </p:sp>
      <p:sp>
        <p:nvSpPr>
          <p:cNvPr id="31" name="Flecha derecha 30"/>
          <p:cNvSpPr/>
          <p:nvPr/>
        </p:nvSpPr>
        <p:spPr>
          <a:xfrm rot="10800000">
            <a:off x="8827299" y="5081891"/>
            <a:ext cx="541854" cy="34543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lecha derecha 33"/>
          <p:cNvSpPr/>
          <p:nvPr/>
        </p:nvSpPr>
        <p:spPr>
          <a:xfrm rot="10800000">
            <a:off x="6485811" y="5035745"/>
            <a:ext cx="549728" cy="39931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Proceso alternativo 34"/>
          <p:cNvSpPr/>
          <p:nvPr/>
        </p:nvSpPr>
        <p:spPr>
          <a:xfrm>
            <a:off x="992570" y="5600168"/>
            <a:ext cx="1470611" cy="85143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8. Salida de usuario</a:t>
            </a:r>
            <a:endParaRPr lang="es-CO" sz="1400" dirty="0"/>
          </a:p>
        </p:txBody>
      </p:sp>
      <p:sp>
        <p:nvSpPr>
          <p:cNvPr id="38" name="Flecha derecha 37"/>
          <p:cNvSpPr/>
          <p:nvPr/>
        </p:nvSpPr>
        <p:spPr>
          <a:xfrm rot="10800000">
            <a:off x="2368862" y="4969163"/>
            <a:ext cx="514063" cy="35730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Proceso alternativo 38"/>
          <p:cNvSpPr/>
          <p:nvPr/>
        </p:nvSpPr>
        <p:spPr>
          <a:xfrm>
            <a:off x="2943396" y="5640997"/>
            <a:ext cx="1274699" cy="81060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7. Observación posterior a la vacunación</a:t>
            </a:r>
            <a:r>
              <a:rPr lang="es-CO" sz="140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926448"/>
            <a:ext cx="999831" cy="792549"/>
          </a:xfrm>
          <a:prstGeom prst="rect">
            <a:avLst/>
          </a:prstGeom>
        </p:spPr>
      </p:pic>
      <p:pic>
        <p:nvPicPr>
          <p:cNvPr id="40" name="Imagen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46" y="1920121"/>
            <a:ext cx="1000760" cy="922020"/>
          </a:xfrm>
          <a:prstGeom prst="rect">
            <a:avLst/>
          </a:prstGeom>
          <a:noFill/>
        </p:spPr>
      </p:pic>
      <p:pic>
        <p:nvPicPr>
          <p:cNvPr id="41" name="Imagen 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72" y="2042923"/>
            <a:ext cx="1089660" cy="733839"/>
          </a:xfrm>
          <a:prstGeom prst="rect">
            <a:avLst/>
          </a:prstGeom>
          <a:noFill/>
        </p:spPr>
      </p:pic>
      <p:pic>
        <p:nvPicPr>
          <p:cNvPr id="43" name="Imagen 4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11" y="1883525"/>
            <a:ext cx="982980" cy="1232535"/>
          </a:xfrm>
          <a:prstGeom prst="rect">
            <a:avLst/>
          </a:prstGeom>
          <a:noFill/>
        </p:spPr>
      </p:pic>
      <p:pic>
        <p:nvPicPr>
          <p:cNvPr id="44" name="Imagen 4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60" y="1994444"/>
            <a:ext cx="1219200" cy="1193165"/>
          </a:xfrm>
          <a:prstGeom prst="rect">
            <a:avLst/>
          </a:prstGeom>
          <a:noFill/>
        </p:spPr>
      </p:pic>
      <p:sp>
        <p:nvSpPr>
          <p:cNvPr id="45" name="Flecha derecha 44"/>
          <p:cNvSpPr/>
          <p:nvPr/>
        </p:nvSpPr>
        <p:spPr>
          <a:xfrm>
            <a:off x="8870195" y="2190003"/>
            <a:ext cx="626661" cy="44598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Proceso alternativo 45"/>
          <p:cNvSpPr/>
          <p:nvPr/>
        </p:nvSpPr>
        <p:spPr>
          <a:xfrm>
            <a:off x="9569513" y="1076325"/>
            <a:ext cx="1746903" cy="76184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5. Sala de espera previo a la vacunación</a:t>
            </a:r>
            <a:endParaRPr lang="es-CO" sz="1400" dirty="0"/>
          </a:p>
        </p:txBody>
      </p:sp>
      <p:pic>
        <p:nvPicPr>
          <p:cNvPr id="48" name="Imagen 47"/>
          <p:cNvPicPr/>
          <p:nvPr/>
        </p:nvPicPr>
        <p:blipFill rotWithShape="1">
          <a:blip r:embed="rId8"/>
          <a:srcRect l="32858" t="27519" r="33197" b="10199"/>
          <a:stretch/>
        </p:blipFill>
        <p:spPr bwMode="auto">
          <a:xfrm>
            <a:off x="9609061" y="4710545"/>
            <a:ext cx="1131856" cy="803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Proceso alternativo 48"/>
          <p:cNvSpPr/>
          <p:nvPr/>
        </p:nvSpPr>
        <p:spPr>
          <a:xfrm>
            <a:off x="6652936" y="5651929"/>
            <a:ext cx="2111462" cy="6125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6. Consultorio de Vacunación</a:t>
            </a:r>
          </a:p>
          <a:p>
            <a:pPr algn="ctr"/>
            <a:r>
              <a:rPr lang="es-CO" sz="1400" b="1" dirty="0"/>
              <a:t>Vacunación segura</a:t>
            </a:r>
          </a:p>
        </p:txBody>
      </p:sp>
      <p:pic>
        <p:nvPicPr>
          <p:cNvPr id="50" name="Imagen 49"/>
          <p:cNvPicPr/>
          <p:nvPr/>
        </p:nvPicPr>
        <p:blipFill rotWithShape="1">
          <a:blip r:embed="rId9"/>
          <a:srcRect l="23489" t="22209" r="22742" b="7061"/>
          <a:stretch/>
        </p:blipFill>
        <p:spPr bwMode="auto">
          <a:xfrm>
            <a:off x="7535762" y="4710545"/>
            <a:ext cx="957347" cy="803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magen 50"/>
          <p:cNvPicPr/>
          <p:nvPr/>
        </p:nvPicPr>
        <p:blipFill rotWithShape="1">
          <a:blip r:embed="rId10"/>
          <a:srcRect l="37474" t="26796" r="38357" b="18648"/>
          <a:stretch/>
        </p:blipFill>
        <p:spPr bwMode="auto">
          <a:xfrm>
            <a:off x="3104937" y="4442663"/>
            <a:ext cx="979669" cy="106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Proceso alternativo 51"/>
          <p:cNvSpPr/>
          <p:nvPr/>
        </p:nvSpPr>
        <p:spPr>
          <a:xfrm>
            <a:off x="4549654" y="5640997"/>
            <a:ext cx="1841909" cy="89834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7. Área de ingreso de datos al PAIWEB y entrega del carné de vacunación</a:t>
            </a:r>
          </a:p>
        </p:txBody>
      </p:sp>
      <p:pic>
        <p:nvPicPr>
          <p:cNvPr id="53" name="Imagen 5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2" y="4665593"/>
            <a:ext cx="1092835" cy="716280"/>
          </a:xfrm>
          <a:prstGeom prst="rect">
            <a:avLst/>
          </a:prstGeom>
          <a:noFill/>
        </p:spPr>
      </p:pic>
      <p:pic>
        <p:nvPicPr>
          <p:cNvPr id="55" name="Imagen 54"/>
          <p:cNvPicPr/>
          <p:nvPr/>
        </p:nvPicPr>
        <p:blipFill rotWithShape="1">
          <a:blip r:embed="rId12"/>
          <a:srcRect l="29599" t="23416" r="30346" b="19372"/>
          <a:stretch/>
        </p:blipFill>
        <p:spPr bwMode="auto">
          <a:xfrm>
            <a:off x="1155304" y="4561408"/>
            <a:ext cx="1176020" cy="944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939" y="3206762"/>
            <a:ext cx="1579001" cy="871804"/>
          </a:xfrm>
          <a:prstGeom prst="rect">
            <a:avLst/>
          </a:prstGeom>
        </p:spPr>
      </p:pic>
      <p:sp>
        <p:nvSpPr>
          <p:cNvPr id="56" name="Proceso alternativo 55"/>
          <p:cNvSpPr/>
          <p:nvPr/>
        </p:nvSpPr>
        <p:spPr>
          <a:xfrm>
            <a:off x="1890587" y="3237650"/>
            <a:ext cx="1960977" cy="89746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Disponibilidad o cercanía de atención en caso de urgencia</a:t>
            </a:r>
            <a:endParaRPr lang="es-CO" sz="1400" dirty="0"/>
          </a:p>
          <a:p>
            <a:r>
              <a:rPr lang="es-CO" sz="1400" b="1" dirty="0"/>
              <a:t> </a:t>
            </a:r>
            <a:endParaRPr lang="es-CO" sz="1400" dirty="0"/>
          </a:p>
        </p:txBody>
      </p:sp>
      <p:pic>
        <p:nvPicPr>
          <p:cNvPr id="58" name="Imagen 57"/>
          <p:cNvPicPr/>
          <p:nvPr/>
        </p:nvPicPr>
        <p:blipFill rotWithShape="1">
          <a:blip r:embed="rId14"/>
          <a:srcRect l="18873" t="16898" r="20163" b="8027"/>
          <a:stretch/>
        </p:blipFill>
        <p:spPr bwMode="auto">
          <a:xfrm>
            <a:off x="3851564" y="128436"/>
            <a:ext cx="1165860" cy="807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Imagen 58"/>
          <p:cNvPicPr/>
          <p:nvPr/>
        </p:nvPicPr>
        <p:blipFill rotWithShape="1">
          <a:blip r:embed="rId14"/>
          <a:srcRect l="18873" t="16898" r="20163" b="8027"/>
          <a:stretch/>
        </p:blipFill>
        <p:spPr bwMode="auto">
          <a:xfrm>
            <a:off x="5222776" y="131942"/>
            <a:ext cx="1165860" cy="807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8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8F6225-2173-48C3-8032-31F019A0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29" y="1289679"/>
            <a:ext cx="2543175" cy="2752725"/>
          </a:xfrm>
          <a:prstGeom prst="rect">
            <a:avLst/>
          </a:prstGeom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73CDF5-B6CD-42BD-9E93-0565B256CBC3}"/>
              </a:ext>
            </a:extLst>
          </p:cNvPr>
          <p:cNvSpPr txBox="1"/>
          <p:nvPr/>
        </p:nvSpPr>
        <p:spPr>
          <a:xfrm>
            <a:off x="2828082" y="2542672"/>
            <a:ext cx="842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Plan Nacional de Vacunación</a:t>
            </a:r>
            <a:endParaRPr lang="es-CO" sz="4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323FE72-7462-4852-8F2A-ADBFACF714F0}"/>
              </a:ext>
            </a:extLst>
          </p:cNvPr>
          <p:cNvSpPr/>
          <p:nvPr/>
        </p:nvSpPr>
        <p:spPr>
          <a:xfrm>
            <a:off x="3885404" y="3480879"/>
            <a:ext cx="6199833" cy="861734"/>
          </a:xfrm>
          <a:prstGeom prst="roundRect">
            <a:avLst/>
          </a:prstGeom>
          <a:solidFill>
            <a:srgbClr val="F62F63"/>
          </a:solidFill>
          <a:ln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 el COVID-19</a:t>
            </a:r>
            <a:endParaRPr lang="es-CO" sz="4800" dirty="0">
              <a:solidFill>
                <a:schemeClr val="bg1"/>
              </a:solidFill>
            </a:endParaRPr>
          </a:p>
        </p:txBody>
      </p:sp>
      <p:sp>
        <p:nvSpPr>
          <p:cNvPr id="9" name="Google Shape;99;p2"/>
          <p:cNvSpPr/>
          <p:nvPr/>
        </p:nvSpPr>
        <p:spPr>
          <a:xfrm>
            <a:off x="114300" y="4449823"/>
            <a:ext cx="12192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200" b="1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Ministerio de Salud y Protección Social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Febrero </a:t>
            </a:r>
            <a:r>
              <a:rPr lang="es-ES" b="0" i="0" u="none" strike="noStrike" cap="none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ES" dirty="0">
              <a:solidFill>
                <a:srgbClr val="008EEE"/>
              </a:solidFill>
              <a:latin typeface="Avenir Next Condensed" panose="020B050602020202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62F63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Gracias</a:t>
            </a:r>
            <a:endParaRPr sz="5400" b="1" i="0" u="none" strike="noStrike" cap="none" dirty="0">
              <a:solidFill>
                <a:srgbClr val="F62F63"/>
              </a:solidFill>
              <a:latin typeface="Avenir Next Condensed" panose="020B050602020202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11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0;p3">
            <a:extLst>
              <a:ext uri="{FF2B5EF4-FFF2-40B4-BE49-F238E27FC236}">
                <a16:creationId xmlns:a16="http://schemas.microsoft.com/office/drawing/2014/main" xmlns="" id="{37480421-DDFB-0A43-B95E-A5D081244C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86110742-7B5F-BF48-861B-AA26FF3DECC2}"/>
              </a:ext>
            </a:extLst>
          </p:cNvPr>
          <p:cNvSpPr/>
          <p:nvPr/>
        </p:nvSpPr>
        <p:spPr>
          <a:xfrm>
            <a:off x="488192" y="1353586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66D5"/>
                </a:solidFill>
                <a:latin typeface="Avenir Next Condensed" panose="020B0506020202020204" pitchFamily="34" charset="0"/>
              </a:rPr>
              <a:t>Objetivos Primera fase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69393E2B-50FF-C849-A819-F220C5A1C110}"/>
              </a:ext>
            </a:extLst>
          </p:cNvPr>
          <p:cNvSpPr/>
          <p:nvPr/>
        </p:nvSpPr>
        <p:spPr>
          <a:xfrm>
            <a:off x="500338" y="5036181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66D5"/>
                </a:solidFill>
                <a:latin typeface="Avenir Next Condensed" panose="020B0506020202020204" pitchFamily="34" charset="0"/>
              </a:rPr>
              <a:t>Objetivo Segunda fase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FCDA08E-CD34-485E-93C2-49ED78EAF108}"/>
              </a:ext>
            </a:extLst>
          </p:cNvPr>
          <p:cNvSpPr txBox="1"/>
          <p:nvPr/>
        </p:nvSpPr>
        <p:spPr>
          <a:xfrm>
            <a:off x="2594450" y="5905671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el contagio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01F76A8-D943-45D8-8D68-DFB189442866}"/>
              </a:ext>
            </a:extLst>
          </p:cNvPr>
          <p:cNvSpPr txBox="1"/>
          <p:nvPr/>
        </p:nvSpPr>
        <p:spPr>
          <a:xfrm>
            <a:off x="2941833" y="1913973"/>
            <a:ext cx="5691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la mortalidad por Covid-19</a:t>
            </a:r>
          </a:p>
          <a:p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Reducir la incidencia de casos graves por Covid-19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1E787EC-70B6-4437-945E-7510CDE82BA4}"/>
              </a:ext>
            </a:extLst>
          </p:cNvPr>
          <p:cNvSpPr txBox="1"/>
          <p:nvPr/>
        </p:nvSpPr>
        <p:spPr>
          <a:xfrm>
            <a:off x="2961334" y="4006399"/>
            <a:ext cx="823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Proteger a los trabajadores de la salud </a:t>
            </a:r>
            <a:endParaRPr lang="es-CO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xmlns="" id="{887F4084-9F50-4847-BF7F-CB6ADE7AF128}"/>
              </a:ext>
            </a:extLst>
          </p:cNvPr>
          <p:cNvSpPr/>
          <p:nvPr/>
        </p:nvSpPr>
        <p:spPr>
          <a:xfrm rot="5400000">
            <a:off x="2513413" y="2082909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xmlns="" id="{C881543B-08A7-496B-BB5C-99BDB236A0AA}"/>
              </a:ext>
            </a:extLst>
          </p:cNvPr>
          <p:cNvSpPr/>
          <p:nvPr/>
        </p:nvSpPr>
        <p:spPr>
          <a:xfrm rot="5400000">
            <a:off x="2557280" y="3048341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xmlns="" id="{BBF72984-19E5-4C25-812D-C29DCCB7EBCB}"/>
              </a:ext>
            </a:extLst>
          </p:cNvPr>
          <p:cNvSpPr/>
          <p:nvPr/>
        </p:nvSpPr>
        <p:spPr>
          <a:xfrm rot="5400000">
            <a:off x="2557280" y="4163673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xmlns="" id="{B14F9199-64D0-426F-8F5E-FAC587620CB6}"/>
              </a:ext>
            </a:extLst>
          </p:cNvPr>
          <p:cNvSpPr/>
          <p:nvPr/>
        </p:nvSpPr>
        <p:spPr>
          <a:xfrm rot="5400000">
            <a:off x="2557280" y="6065018"/>
            <a:ext cx="291406" cy="217066"/>
          </a:xfrm>
          <a:prstGeom prst="triangle">
            <a:avLst/>
          </a:prstGeom>
          <a:solidFill>
            <a:srgbClr val="F6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F302F0A-43A2-48C3-83DB-9FCE710FAF0E}"/>
              </a:ext>
            </a:extLst>
          </p:cNvPr>
          <p:cNvSpPr txBox="1"/>
          <p:nvPr/>
        </p:nvSpPr>
        <p:spPr>
          <a:xfrm>
            <a:off x="500338" y="292196"/>
            <a:ext cx="372055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_tradnl" dirty="0"/>
              <a:t>Objetivo Específicos</a:t>
            </a:r>
          </a:p>
        </p:txBody>
      </p:sp>
    </p:spTree>
    <p:extLst>
      <p:ext uri="{BB962C8B-B14F-4D97-AF65-F5344CB8AC3E}">
        <p14:creationId xmlns:p14="http://schemas.microsoft.com/office/powerpoint/2010/main" val="55393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424F4FB3-AD73-4135-9ED5-04CF539FE05D}"/>
              </a:ext>
            </a:extLst>
          </p:cNvPr>
          <p:cNvSpPr txBox="1"/>
          <p:nvPr/>
        </p:nvSpPr>
        <p:spPr>
          <a:xfrm>
            <a:off x="2656575" y="5220704"/>
            <a:ext cx="78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54AD"/>
                </a:solidFill>
                <a:latin typeface="Avenir Next Condensed" panose="020B0506020202020204" pitchFamily="34" charset="0"/>
              </a:rPr>
              <a:t>EDAD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606C4DF-EDF2-49DA-A183-609C47283F1F}"/>
              </a:ext>
            </a:extLst>
          </p:cNvPr>
          <p:cNvSpPr txBox="1"/>
          <p:nvPr/>
        </p:nvSpPr>
        <p:spPr>
          <a:xfrm>
            <a:off x="5562010" y="5220704"/>
            <a:ext cx="216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D3693A"/>
                </a:solidFill>
                <a:latin typeface="Avenir Next Condensed" panose="020B0506020202020204" pitchFamily="34" charset="0"/>
              </a:rPr>
              <a:t>COMORBILIDADES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73ACF834-1773-4239-A6D3-1B0C305CB2F5}"/>
              </a:ext>
            </a:extLst>
          </p:cNvPr>
          <p:cNvSpPr txBox="1"/>
          <p:nvPr/>
        </p:nvSpPr>
        <p:spPr>
          <a:xfrm>
            <a:off x="8608409" y="5223355"/>
            <a:ext cx="277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</a:rPr>
              <a:t>RIESGO DE CONTAGIO 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9E65A6AE-B691-4C1A-BAFA-05C765829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6070" b="17172"/>
          <a:stretch/>
        </p:blipFill>
        <p:spPr>
          <a:xfrm>
            <a:off x="1098640" y="2096567"/>
            <a:ext cx="10176668" cy="3012129"/>
          </a:xfrm>
          <a:prstGeom prst="rect">
            <a:avLst/>
          </a:prstGeom>
        </p:spPr>
      </p:pic>
      <p:sp>
        <p:nvSpPr>
          <p:cNvPr id="31" name="Oval 1">
            <a:extLst>
              <a:ext uri="{FF2B5EF4-FFF2-40B4-BE49-F238E27FC236}">
                <a16:creationId xmlns:a16="http://schemas.microsoft.com/office/drawing/2014/main" xmlns="" id="{54FFE883-77C6-4657-8D62-37C827ABAD40}"/>
              </a:ext>
            </a:extLst>
          </p:cNvPr>
          <p:cNvSpPr>
            <a:spLocks noChangeAspect="1"/>
          </p:cNvSpPr>
          <p:nvPr/>
        </p:nvSpPr>
        <p:spPr>
          <a:xfrm>
            <a:off x="1882412" y="2611336"/>
            <a:ext cx="1775720" cy="1775720"/>
          </a:xfrm>
          <a:prstGeom prst="ellipse">
            <a:avLst/>
          </a:prstGeom>
          <a:solidFill>
            <a:schemeClr val="bg1"/>
          </a:solidFill>
          <a:ln>
            <a:solidFill>
              <a:srgbClr val="005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xmlns="" id="{08571B46-DA43-4A7D-ABC3-FD00E5C5EE4C}"/>
              </a:ext>
            </a:extLst>
          </p:cNvPr>
          <p:cNvSpPr>
            <a:spLocks noChangeAspect="1"/>
          </p:cNvSpPr>
          <p:nvPr/>
        </p:nvSpPr>
        <p:spPr>
          <a:xfrm>
            <a:off x="5402846" y="2611336"/>
            <a:ext cx="1775720" cy="1775720"/>
          </a:xfrm>
          <a:prstGeom prst="ellipse">
            <a:avLst/>
          </a:prstGeom>
          <a:solidFill>
            <a:schemeClr val="bg1"/>
          </a:solidFill>
          <a:ln>
            <a:solidFill>
              <a:srgbClr val="F59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xmlns="" id="{89015D9C-4D0B-460E-8FBA-5A7428EB1902}"/>
              </a:ext>
            </a:extLst>
          </p:cNvPr>
          <p:cNvSpPr>
            <a:spLocks noChangeAspect="1"/>
          </p:cNvSpPr>
          <p:nvPr/>
        </p:nvSpPr>
        <p:spPr>
          <a:xfrm>
            <a:off x="8979174" y="2611336"/>
            <a:ext cx="1775720" cy="17757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Graphic 3" descr="Man with cane outline">
            <a:extLst>
              <a:ext uri="{FF2B5EF4-FFF2-40B4-BE49-F238E27FC236}">
                <a16:creationId xmlns:a16="http://schemas.microsoft.com/office/drawing/2014/main" xmlns="" id="{6E609197-7A1B-49C4-B57B-74182393A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61862" y="3058447"/>
            <a:ext cx="1186929" cy="1186929"/>
          </a:xfrm>
          <a:prstGeom prst="rect">
            <a:avLst/>
          </a:prstGeom>
        </p:spPr>
      </p:pic>
      <p:pic>
        <p:nvPicPr>
          <p:cNvPr id="35" name="Graphic 5" descr="Lungs with virus outline">
            <a:extLst>
              <a:ext uri="{FF2B5EF4-FFF2-40B4-BE49-F238E27FC236}">
                <a16:creationId xmlns:a16="http://schemas.microsoft.com/office/drawing/2014/main" xmlns="" id="{BAEC9A22-9949-4ED9-824D-AE0D1768F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58408" y="2835535"/>
            <a:ext cx="1186929" cy="1186929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xmlns="" id="{E08C0480-5FB9-4BA1-842F-DD5E61154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604" y="2798283"/>
            <a:ext cx="955487" cy="1261431"/>
          </a:xfrm>
          <a:prstGeom prst="rect">
            <a:avLst/>
          </a:prstGeom>
        </p:spPr>
      </p:pic>
      <p:sp>
        <p:nvSpPr>
          <p:cNvPr id="14" name="Google Shape;109;p3">
            <a:extLst>
              <a:ext uri="{FF2B5EF4-FFF2-40B4-BE49-F238E27FC236}">
                <a16:creationId xmlns:a16="http://schemas.microsoft.com/office/drawing/2014/main" xmlns="" id="{6E639F40-FF7C-4A92-9495-44D0AEE2FF1B}"/>
              </a:ext>
            </a:extLst>
          </p:cNvPr>
          <p:cNvSpPr txBox="1"/>
          <p:nvPr/>
        </p:nvSpPr>
        <p:spPr>
          <a:xfrm>
            <a:off x="589847" y="313235"/>
            <a:ext cx="7051058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>
                <a:sym typeface="Calibri"/>
              </a:rPr>
              <a:t>Priorización basada en la evidencia </a:t>
            </a:r>
          </a:p>
        </p:txBody>
      </p:sp>
      <p:pic>
        <p:nvPicPr>
          <p:cNvPr id="15" name="Google Shape;110;p3">
            <a:extLst>
              <a:ext uri="{FF2B5EF4-FFF2-40B4-BE49-F238E27FC236}">
                <a16:creationId xmlns:a16="http://schemas.microsoft.com/office/drawing/2014/main" xmlns="" id="{6D1CC798-400E-4FF9-9D93-20333BB97D3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DC3AF93B-9CC3-D042-80C6-F873C8D37462}"/>
              </a:ext>
            </a:extLst>
          </p:cNvPr>
          <p:cNvSpPr/>
          <p:nvPr/>
        </p:nvSpPr>
        <p:spPr>
          <a:xfrm>
            <a:off x="-84" y="1431695"/>
            <a:ext cx="12192000" cy="3971956"/>
          </a:xfrm>
          <a:prstGeom prst="rect">
            <a:avLst/>
          </a:prstGeom>
          <a:solidFill>
            <a:srgbClr val="E7E7E7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2">
            <a:extLst>
              <a:ext uri="{FF2B5EF4-FFF2-40B4-BE49-F238E27FC236}">
                <a16:creationId xmlns:a16="http://schemas.microsoft.com/office/drawing/2014/main" xmlns="" id="{5B5D98FE-BCAF-7D4C-8309-BCDEE586DB36}"/>
              </a:ext>
            </a:extLst>
          </p:cNvPr>
          <p:cNvSpPr/>
          <p:nvPr/>
        </p:nvSpPr>
        <p:spPr>
          <a:xfrm rot="10800000">
            <a:off x="196987" y="2345388"/>
            <a:ext cx="2183004" cy="2762988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22">
            <a:extLst>
              <a:ext uri="{FF2B5EF4-FFF2-40B4-BE49-F238E27FC236}">
                <a16:creationId xmlns:a16="http://schemas.microsoft.com/office/drawing/2014/main" xmlns="" id="{64ED5D6A-1A5A-8546-94DA-7D00B946C928}"/>
              </a:ext>
            </a:extLst>
          </p:cNvPr>
          <p:cNvSpPr/>
          <p:nvPr/>
        </p:nvSpPr>
        <p:spPr>
          <a:xfrm rot="10800000">
            <a:off x="2602994" y="2345388"/>
            <a:ext cx="2183004" cy="2762988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xmlns="" id="{C5DE7380-807A-A44F-94B0-61CCF675B73B}"/>
              </a:ext>
            </a:extLst>
          </p:cNvPr>
          <p:cNvSpPr/>
          <p:nvPr/>
        </p:nvSpPr>
        <p:spPr>
          <a:xfrm rot="10800000">
            <a:off x="5009001" y="2345388"/>
            <a:ext cx="2183004" cy="2762988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22">
            <a:extLst>
              <a:ext uri="{FF2B5EF4-FFF2-40B4-BE49-F238E27FC236}">
                <a16:creationId xmlns:a16="http://schemas.microsoft.com/office/drawing/2014/main" xmlns="" id="{63AEC67B-499A-C141-ADF5-7A418401D365}"/>
              </a:ext>
            </a:extLst>
          </p:cNvPr>
          <p:cNvSpPr/>
          <p:nvPr/>
        </p:nvSpPr>
        <p:spPr>
          <a:xfrm rot="10800000">
            <a:off x="7415008" y="2345388"/>
            <a:ext cx="2183004" cy="2762988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7" name="Grupo 58">
            <a:extLst>
              <a:ext uri="{FF2B5EF4-FFF2-40B4-BE49-F238E27FC236}">
                <a16:creationId xmlns:a16="http://schemas.microsoft.com/office/drawing/2014/main" xmlns="" id="{BA26D2C6-AC3F-C344-9BBD-818F7E26D79A}"/>
              </a:ext>
            </a:extLst>
          </p:cNvPr>
          <p:cNvGrpSpPr/>
          <p:nvPr/>
        </p:nvGrpSpPr>
        <p:grpSpPr>
          <a:xfrm>
            <a:off x="917278" y="2121660"/>
            <a:ext cx="720000" cy="720000"/>
            <a:chOff x="1554494" y="755493"/>
            <a:chExt cx="720000" cy="720000"/>
          </a:xfrm>
        </p:grpSpPr>
        <p:sp>
          <p:nvSpPr>
            <p:cNvPr id="8" name="Lágrima 40">
              <a:extLst>
                <a:ext uri="{FF2B5EF4-FFF2-40B4-BE49-F238E27FC236}">
                  <a16:creationId xmlns:a16="http://schemas.microsoft.com/office/drawing/2014/main" xmlns="" id="{DE845D12-AC7C-B342-90D7-3D48EC559147}"/>
                </a:ext>
              </a:extLst>
            </p:cNvPr>
            <p:cNvSpPr/>
            <p:nvPr/>
          </p:nvSpPr>
          <p:spPr>
            <a:xfrm rot="8241829">
              <a:off x="1554494" y="755493"/>
              <a:ext cx="720000" cy="720000"/>
            </a:xfrm>
            <a:prstGeom prst="teardrop">
              <a:avLst/>
            </a:prstGeom>
            <a:solidFill>
              <a:srgbClr val="3E88C0"/>
            </a:solidFill>
            <a:ln>
              <a:solidFill>
                <a:srgbClr val="3E8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44">
              <a:extLst>
                <a:ext uri="{FF2B5EF4-FFF2-40B4-BE49-F238E27FC236}">
                  <a16:creationId xmlns:a16="http://schemas.microsoft.com/office/drawing/2014/main" xmlns="" id="{B3E91082-A198-4446-8BFF-58F1C7383600}"/>
                </a:ext>
              </a:extLst>
            </p:cNvPr>
            <p:cNvSpPr/>
            <p:nvPr/>
          </p:nvSpPr>
          <p:spPr>
            <a:xfrm>
              <a:off x="1646258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01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59">
            <a:extLst>
              <a:ext uri="{FF2B5EF4-FFF2-40B4-BE49-F238E27FC236}">
                <a16:creationId xmlns:a16="http://schemas.microsoft.com/office/drawing/2014/main" xmlns="" id="{820F5384-55BD-3E47-ABF9-6897205E0858}"/>
              </a:ext>
            </a:extLst>
          </p:cNvPr>
          <p:cNvGrpSpPr/>
          <p:nvPr/>
        </p:nvGrpSpPr>
        <p:grpSpPr>
          <a:xfrm>
            <a:off x="3324956" y="2133572"/>
            <a:ext cx="720000" cy="720000"/>
            <a:chOff x="4332321" y="755493"/>
            <a:chExt cx="720000" cy="720000"/>
          </a:xfrm>
        </p:grpSpPr>
        <p:sp>
          <p:nvSpPr>
            <p:cNvPr id="11" name="Lágrima 41">
              <a:extLst>
                <a:ext uri="{FF2B5EF4-FFF2-40B4-BE49-F238E27FC236}">
                  <a16:creationId xmlns:a16="http://schemas.microsoft.com/office/drawing/2014/main" xmlns="" id="{6D9D65BA-3E1F-6F4C-8393-E7D80BB5C51E}"/>
                </a:ext>
              </a:extLst>
            </p:cNvPr>
            <p:cNvSpPr/>
            <p:nvPr/>
          </p:nvSpPr>
          <p:spPr>
            <a:xfrm rot="8241829">
              <a:off x="4332321" y="755493"/>
              <a:ext cx="720000" cy="720000"/>
            </a:xfrm>
            <a:prstGeom prst="teardrop">
              <a:avLst/>
            </a:prstGeom>
            <a:solidFill>
              <a:srgbClr val="815CA0"/>
            </a:solidFill>
            <a:ln>
              <a:solidFill>
                <a:srgbClr val="815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45">
              <a:extLst>
                <a:ext uri="{FF2B5EF4-FFF2-40B4-BE49-F238E27FC236}">
                  <a16:creationId xmlns:a16="http://schemas.microsoft.com/office/drawing/2014/main" xmlns="" id="{6C6FB56D-108A-FC4E-9B81-70DD2288FEC3}"/>
                </a:ext>
              </a:extLst>
            </p:cNvPr>
            <p:cNvSpPr/>
            <p:nvPr/>
          </p:nvSpPr>
          <p:spPr>
            <a:xfrm>
              <a:off x="4419667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02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60">
            <a:extLst>
              <a:ext uri="{FF2B5EF4-FFF2-40B4-BE49-F238E27FC236}">
                <a16:creationId xmlns:a16="http://schemas.microsoft.com/office/drawing/2014/main" xmlns="" id="{3AAF4A3F-2187-694F-9369-4E6CA7110441}"/>
              </a:ext>
            </a:extLst>
          </p:cNvPr>
          <p:cNvGrpSpPr/>
          <p:nvPr/>
        </p:nvGrpSpPr>
        <p:grpSpPr>
          <a:xfrm>
            <a:off x="5756856" y="2149070"/>
            <a:ext cx="720000" cy="720000"/>
            <a:chOff x="7348684" y="755493"/>
            <a:chExt cx="720000" cy="720000"/>
          </a:xfrm>
        </p:grpSpPr>
        <p:sp>
          <p:nvSpPr>
            <p:cNvPr id="14" name="Lágrima 42">
              <a:extLst>
                <a:ext uri="{FF2B5EF4-FFF2-40B4-BE49-F238E27FC236}">
                  <a16:creationId xmlns:a16="http://schemas.microsoft.com/office/drawing/2014/main" xmlns="" id="{4807F998-905E-A64E-B15C-F51E4C0F2FD5}"/>
                </a:ext>
              </a:extLst>
            </p:cNvPr>
            <p:cNvSpPr/>
            <p:nvPr/>
          </p:nvSpPr>
          <p:spPr>
            <a:xfrm rot="8241829">
              <a:off x="7348684" y="755493"/>
              <a:ext cx="720000" cy="720000"/>
            </a:xfrm>
            <a:prstGeom prst="teardrop">
              <a:avLst/>
            </a:prstGeom>
            <a:solidFill>
              <a:srgbClr val="DE9631"/>
            </a:solidFill>
            <a:ln>
              <a:solidFill>
                <a:srgbClr val="DE9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47">
              <a:extLst>
                <a:ext uri="{FF2B5EF4-FFF2-40B4-BE49-F238E27FC236}">
                  <a16:creationId xmlns:a16="http://schemas.microsoft.com/office/drawing/2014/main" xmlns="" id="{9B4AAB13-2580-254A-888F-0C84C5DC5F0A}"/>
                </a:ext>
              </a:extLst>
            </p:cNvPr>
            <p:cNvSpPr/>
            <p:nvPr/>
          </p:nvSpPr>
          <p:spPr>
            <a:xfrm>
              <a:off x="7431612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03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61">
            <a:extLst>
              <a:ext uri="{FF2B5EF4-FFF2-40B4-BE49-F238E27FC236}">
                <a16:creationId xmlns:a16="http://schemas.microsoft.com/office/drawing/2014/main" xmlns="" id="{CA10D6AE-EC40-9C41-8DB6-9C9816D1C338}"/>
              </a:ext>
            </a:extLst>
          </p:cNvPr>
          <p:cNvGrpSpPr/>
          <p:nvPr/>
        </p:nvGrpSpPr>
        <p:grpSpPr>
          <a:xfrm>
            <a:off x="8140603" y="2149070"/>
            <a:ext cx="720000" cy="720000"/>
            <a:chOff x="10365046" y="755493"/>
            <a:chExt cx="720000" cy="720000"/>
          </a:xfrm>
        </p:grpSpPr>
        <p:sp>
          <p:nvSpPr>
            <p:cNvPr id="17" name="Lágrima 43">
              <a:extLst>
                <a:ext uri="{FF2B5EF4-FFF2-40B4-BE49-F238E27FC236}">
                  <a16:creationId xmlns:a16="http://schemas.microsoft.com/office/drawing/2014/main" xmlns="" id="{C1DA3108-2443-504C-9184-37AA864A2FA6}"/>
                </a:ext>
              </a:extLst>
            </p:cNvPr>
            <p:cNvSpPr/>
            <p:nvPr/>
          </p:nvSpPr>
          <p:spPr>
            <a:xfrm rot="8241829">
              <a:off x="10365046" y="755493"/>
              <a:ext cx="720000" cy="720000"/>
            </a:xfrm>
            <a:prstGeom prst="teardrop">
              <a:avLst/>
            </a:prstGeom>
            <a:solidFill>
              <a:srgbClr val="54B499"/>
            </a:solidFill>
            <a:ln>
              <a:solidFill>
                <a:srgbClr val="54B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48">
              <a:extLst>
                <a:ext uri="{FF2B5EF4-FFF2-40B4-BE49-F238E27FC236}">
                  <a16:creationId xmlns:a16="http://schemas.microsoft.com/office/drawing/2014/main" xmlns="" id="{B4E7E9E5-2694-C244-913F-5231F0E07A42}"/>
                </a:ext>
              </a:extLst>
            </p:cNvPr>
            <p:cNvSpPr/>
            <p:nvPr/>
          </p:nvSpPr>
          <p:spPr>
            <a:xfrm>
              <a:off x="10430306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04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uadroTexto 50">
            <a:extLst>
              <a:ext uri="{FF2B5EF4-FFF2-40B4-BE49-F238E27FC236}">
                <a16:creationId xmlns:a16="http://schemas.microsoft.com/office/drawing/2014/main" xmlns="" id="{8DDB04D2-7C3F-A749-A17C-9D7C130722EF}"/>
              </a:ext>
            </a:extLst>
          </p:cNvPr>
          <p:cNvSpPr txBox="1"/>
          <p:nvPr/>
        </p:nvSpPr>
        <p:spPr>
          <a:xfrm>
            <a:off x="84581" y="3073254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3E88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1</a:t>
            </a:r>
          </a:p>
        </p:txBody>
      </p:sp>
      <p:sp>
        <p:nvSpPr>
          <p:cNvPr id="21" name="CuadroTexto 52">
            <a:extLst>
              <a:ext uri="{FF2B5EF4-FFF2-40B4-BE49-F238E27FC236}">
                <a16:creationId xmlns:a16="http://schemas.microsoft.com/office/drawing/2014/main" xmlns="" id="{6CF2517A-7004-2F41-8217-A4D0623C1E0C}"/>
              </a:ext>
            </a:extLst>
          </p:cNvPr>
          <p:cNvSpPr txBox="1"/>
          <p:nvPr/>
        </p:nvSpPr>
        <p:spPr>
          <a:xfrm>
            <a:off x="2491856" y="3085166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815C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2</a:t>
            </a:r>
          </a:p>
        </p:txBody>
      </p:sp>
      <p:sp>
        <p:nvSpPr>
          <p:cNvPr id="23" name="CuadroTexto 54">
            <a:extLst>
              <a:ext uri="{FF2B5EF4-FFF2-40B4-BE49-F238E27FC236}">
                <a16:creationId xmlns:a16="http://schemas.microsoft.com/office/drawing/2014/main" xmlns="" id="{24E9C34A-F217-5946-A919-56276B04B8DC}"/>
              </a:ext>
            </a:extLst>
          </p:cNvPr>
          <p:cNvSpPr txBox="1"/>
          <p:nvPr/>
        </p:nvSpPr>
        <p:spPr>
          <a:xfrm>
            <a:off x="4920085" y="3100664"/>
            <a:ext cx="23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DE96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3</a:t>
            </a:r>
          </a:p>
        </p:txBody>
      </p:sp>
      <p:sp>
        <p:nvSpPr>
          <p:cNvPr id="25" name="CuadroTexto 56">
            <a:extLst>
              <a:ext uri="{FF2B5EF4-FFF2-40B4-BE49-F238E27FC236}">
                <a16:creationId xmlns:a16="http://schemas.microsoft.com/office/drawing/2014/main" xmlns="" id="{DB839A0A-2FF8-6D41-9358-06D129F256FC}"/>
              </a:ext>
            </a:extLst>
          </p:cNvPr>
          <p:cNvSpPr txBox="1"/>
          <p:nvPr/>
        </p:nvSpPr>
        <p:spPr>
          <a:xfrm>
            <a:off x="7348174" y="3100664"/>
            <a:ext cx="23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54B49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4</a:t>
            </a:r>
          </a:p>
        </p:txBody>
      </p:sp>
      <p:pic>
        <p:nvPicPr>
          <p:cNvPr id="27" name="Google Shape;110;p3">
            <a:extLst>
              <a:ext uri="{FF2B5EF4-FFF2-40B4-BE49-F238E27FC236}">
                <a16:creationId xmlns:a16="http://schemas.microsoft.com/office/drawing/2014/main" xmlns="" id="{E0FCCFF4-C9EA-734B-8A5E-9145918A4F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09;p3">
            <a:extLst>
              <a:ext uri="{FF2B5EF4-FFF2-40B4-BE49-F238E27FC236}">
                <a16:creationId xmlns:a16="http://schemas.microsoft.com/office/drawing/2014/main" xmlns="" id="{C599DB44-52FB-9F47-A9C2-191F785A56FF}"/>
              </a:ext>
            </a:extLst>
          </p:cNvPr>
          <p:cNvSpPr txBox="1"/>
          <p:nvPr/>
        </p:nvSpPr>
        <p:spPr>
          <a:xfrm>
            <a:off x="196986" y="53202"/>
            <a:ext cx="68954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3200" dirty="0">
                <a:sym typeface="Calibri"/>
              </a:rPr>
              <a:t>Programación de la vacunación </a:t>
            </a:r>
          </a:p>
        </p:txBody>
      </p:sp>
      <p:sp>
        <p:nvSpPr>
          <p:cNvPr id="36" name="Rectángulo 22">
            <a:extLst>
              <a:ext uri="{FF2B5EF4-FFF2-40B4-BE49-F238E27FC236}">
                <a16:creationId xmlns:a16="http://schemas.microsoft.com/office/drawing/2014/main" xmlns="" id="{059CD564-B725-A340-BCEB-8D413FD09DD3}"/>
              </a:ext>
            </a:extLst>
          </p:cNvPr>
          <p:cNvSpPr/>
          <p:nvPr/>
        </p:nvSpPr>
        <p:spPr>
          <a:xfrm rot="10800000">
            <a:off x="9821016" y="2345389"/>
            <a:ext cx="2183004" cy="2762988"/>
          </a:xfrm>
          <a:custGeom>
            <a:avLst/>
            <a:gdLst>
              <a:gd name="connsiteX0" fmla="*/ 0 w 1048735"/>
              <a:gd name="connsiteY0" fmla="*/ 0 h 3074011"/>
              <a:gd name="connsiteX1" fmla="*/ 1048735 w 1048735"/>
              <a:gd name="connsiteY1" fmla="*/ 0 h 3074011"/>
              <a:gd name="connsiteX2" fmla="*/ 1048735 w 1048735"/>
              <a:gd name="connsiteY2" fmla="*/ 3074011 h 3074011"/>
              <a:gd name="connsiteX3" fmla="*/ 0 w 1048735"/>
              <a:gd name="connsiteY3" fmla="*/ 3074011 h 3074011"/>
              <a:gd name="connsiteX4" fmla="*/ 0 w 1048735"/>
              <a:gd name="connsiteY4" fmla="*/ 0 h 3074011"/>
              <a:gd name="connsiteX0" fmla="*/ 0 w 1048735"/>
              <a:gd name="connsiteY0" fmla="*/ 200255 h 3274266"/>
              <a:gd name="connsiteX1" fmla="*/ 1048735 w 1048735"/>
              <a:gd name="connsiteY1" fmla="*/ 200255 h 3274266"/>
              <a:gd name="connsiteX2" fmla="*/ 1048735 w 1048735"/>
              <a:gd name="connsiteY2" fmla="*/ 3274266 h 3274266"/>
              <a:gd name="connsiteX3" fmla="*/ 0 w 1048735"/>
              <a:gd name="connsiteY3" fmla="*/ 3274266 h 3274266"/>
              <a:gd name="connsiteX4" fmla="*/ 0 w 1048735"/>
              <a:gd name="connsiteY4" fmla="*/ 200255 h 3274266"/>
              <a:gd name="connsiteX0" fmla="*/ 0 w 1048735"/>
              <a:gd name="connsiteY0" fmla="*/ 240467 h 3314478"/>
              <a:gd name="connsiteX1" fmla="*/ 1048735 w 1048735"/>
              <a:gd name="connsiteY1" fmla="*/ 240467 h 3314478"/>
              <a:gd name="connsiteX2" fmla="*/ 1048735 w 1048735"/>
              <a:gd name="connsiteY2" fmla="*/ 3314478 h 3314478"/>
              <a:gd name="connsiteX3" fmla="*/ 0 w 1048735"/>
              <a:gd name="connsiteY3" fmla="*/ 3314478 h 3314478"/>
              <a:gd name="connsiteX4" fmla="*/ 0 w 1048735"/>
              <a:gd name="connsiteY4" fmla="*/ 240467 h 3314478"/>
              <a:gd name="connsiteX0" fmla="*/ 0 w 1048735"/>
              <a:gd name="connsiteY0" fmla="*/ 162448 h 3236459"/>
              <a:gd name="connsiteX1" fmla="*/ 1042909 w 1048735"/>
              <a:gd name="connsiteY1" fmla="*/ 294969 h 3236459"/>
              <a:gd name="connsiteX2" fmla="*/ 1048735 w 1048735"/>
              <a:gd name="connsiteY2" fmla="*/ 3236459 h 3236459"/>
              <a:gd name="connsiteX3" fmla="*/ 0 w 1048735"/>
              <a:gd name="connsiteY3" fmla="*/ 3236459 h 3236459"/>
              <a:gd name="connsiteX4" fmla="*/ 0 w 1048735"/>
              <a:gd name="connsiteY4" fmla="*/ 162448 h 3236459"/>
              <a:gd name="connsiteX0" fmla="*/ 0 w 1048735"/>
              <a:gd name="connsiteY0" fmla="*/ 253468 h 3327479"/>
              <a:gd name="connsiteX1" fmla="*/ 1042909 w 1048735"/>
              <a:gd name="connsiteY1" fmla="*/ 385989 h 3327479"/>
              <a:gd name="connsiteX2" fmla="*/ 1048735 w 1048735"/>
              <a:gd name="connsiteY2" fmla="*/ 3327479 h 3327479"/>
              <a:gd name="connsiteX3" fmla="*/ 0 w 1048735"/>
              <a:gd name="connsiteY3" fmla="*/ 3327479 h 3327479"/>
              <a:gd name="connsiteX4" fmla="*/ 0 w 1048735"/>
              <a:gd name="connsiteY4" fmla="*/ 253468 h 3327479"/>
              <a:gd name="connsiteX0" fmla="*/ 0 w 1048735"/>
              <a:gd name="connsiteY0" fmla="*/ 312174 h 3293420"/>
              <a:gd name="connsiteX1" fmla="*/ 1042909 w 1048735"/>
              <a:gd name="connsiteY1" fmla="*/ 351930 h 3293420"/>
              <a:gd name="connsiteX2" fmla="*/ 1048735 w 1048735"/>
              <a:gd name="connsiteY2" fmla="*/ 3293420 h 3293420"/>
              <a:gd name="connsiteX3" fmla="*/ 0 w 1048735"/>
              <a:gd name="connsiteY3" fmla="*/ 3293420 h 3293420"/>
              <a:gd name="connsiteX4" fmla="*/ 0 w 1048735"/>
              <a:gd name="connsiteY4" fmla="*/ 312174 h 3293420"/>
              <a:gd name="connsiteX0" fmla="*/ 0 w 1048735"/>
              <a:gd name="connsiteY0" fmla="*/ 467190 h 3448436"/>
              <a:gd name="connsiteX1" fmla="*/ 1042909 w 1048735"/>
              <a:gd name="connsiteY1" fmla="*/ 506946 h 3448436"/>
              <a:gd name="connsiteX2" fmla="*/ 1048735 w 1048735"/>
              <a:gd name="connsiteY2" fmla="*/ 3448436 h 3448436"/>
              <a:gd name="connsiteX3" fmla="*/ 0 w 1048735"/>
              <a:gd name="connsiteY3" fmla="*/ 3448436 h 3448436"/>
              <a:gd name="connsiteX4" fmla="*/ 0 w 1048735"/>
              <a:gd name="connsiteY4" fmla="*/ 467190 h 344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5" h="3448436">
                <a:moveTo>
                  <a:pt x="0" y="467190"/>
                </a:moveTo>
                <a:cubicBezTo>
                  <a:pt x="309133" y="-155664"/>
                  <a:pt x="743597" y="-168915"/>
                  <a:pt x="1042909" y="506946"/>
                </a:cubicBezTo>
                <a:lnTo>
                  <a:pt x="1048735" y="3448436"/>
                </a:lnTo>
                <a:lnTo>
                  <a:pt x="0" y="3448436"/>
                </a:lnTo>
                <a:lnTo>
                  <a:pt x="0" y="4671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37" name="Grupo 61">
            <a:extLst>
              <a:ext uri="{FF2B5EF4-FFF2-40B4-BE49-F238E27FC236}">
                <a16:creationId xmlns:a16="http://schemas.microsoft.com/office/drawing/2014/main" xmlns="" id="{8551E95A-B21A-4442-A8F3-659FD14E4D18}"/>
              </a:ext>
            </a:extLst>
          </p:cNvPr>
          <p:cNvGrpSpPr/>
          <p:nvPr/>
        </p:nvGrpSpPr>
        <p:grpSpPr>
          <a:xfrm>
            <a:off x="10570313" y="2149069"/>
            <a:ext cx="720000" cy="720000"/>
            <a:chOff x="10365046" y="755493"/>
            <a:chExt cx="720000" cy="720000"/>
          </a:xfrm>
        </p:grpSpPr>
        <p:sp>
          <p:nvSpPr>
            <p:cNvPr id="38" name="Lágrima 43">
              <a:extLst>
                <a:ext uri="{FF2B5EF4-FFF2-40B4-BE49-F238E27FC236}">
                  <a16:creationId xmlns:a16="http://schemas.microsoft.com/office/drawing/2014/main" xmlns="" id="{B65D2CB3-05BA-4041-A5F2-B4A186FED6AF}"/>
                </a:ext>
              </a:extLst>
            </p:cNvPr>
            <p:cNvSpPr/>
            <p:nvPr/>
          </p:nvSpPr>
          <p:spPr>
            <a:xfrm rot="8241829">
              <a:off x="10365046" y="755493"/>
              <a:ext cx="720000" cy="720000"/>
            </a:xfrm>
            <a:prstGeom prst="teardrop">
              <a:avLst/>
            </a:prstGeom>
            <a:solidFill>
              <a:srgbClr val="F62F63"/>
            </a:solidFill>
            <a:ln>
              <a:solidFill>
                <a:srgbClr val="F62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Rectángulo 48">
              <a:extLst>
                <a:ext uri="{FF2B5EF4-FFF2-40B4-BE49-F238E27FC236}">
                  <a16:creationId xmlns:a16="http://schemas.microsoft.com/office/drawing/2014/main" xmlns="" id="{FD4BCA5C-EA14-884C-BE4D-24E5EFF1E6EA}"/>
                </a:ext>
              </a:extLst>
            </p:cNvPr>
            <p:cNvSpPr/>
            <p:nvPr/>
          </p:nvSpPr>
          <p:spPr>
            <a:xfrm>
              <a:off x="10430306" y="886458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800" b="1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05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CuadroTexto 56">
            <a:extLst>
              <a:ext uri="{FF2B5EF4-FFF2-40B4-BE49-F238E27FC236}">
                <a16:creationId xmlns:a16="http://schemas.microsoft.com/office/drawing/2014/main" xmlns="" id="{42D63FE0-6920-8248-B7EC-6968B36556E8}"/>
              </a:ext>
            </a:extLst>
          </p:cNvPr>
          <p:cNvSpPr txBox="1"/>
          <p:nvPr/>
        </p:nvSpPr>
        <p:spPr>
          <a:xfrm>
            <a:off x="9777884" y="3100663"/>
            <a:ext cx="23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ETAPA 5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xmlns="" id="{77E072B2-37F9-2D47-BD58-D0FC6A460F34}"/>
              </a:ext>
            </a:extLst>
          </p:cNvPr>
          <p:cNvSpPr/>
          <p:nvPr/>
        </p:nvSpPr>
        <p:spPr>
          <a:xfrm>
            <a:off x="259646" y="1583755"/>
            <a:ext cx="7155362" cy="484632"/>
          </a:xfrm>
          <a:prstGeom prst="homePlate">
            <a:avLst/>
          </a:prstGeom>
          <a:solidFill>
            <a:srgbClr val="83C4CE"/>
          </a:solidFill>
          <a:ln>
            <a:solidFill>
              <a:srgbClr val="83C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Avenir Next Condensed" panose="020B0506020202020204" pitchFamily="34" charset="0"/>
              </a:rPr>
              <a:t>FASE 1 - 2021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980D9ED3-B965-0C43-8EC5-ED8E938A4327}"/>
              </a:ext>
            </a:extLst>
          </p:cNvPr>
          <p:cNvSpPr/>
          <p:nvPr/>
        </p:nvSpPr>
        <p:spPr>
          <a:xfrm rot="5400000">
            <a:off x="134257" y="1709144"/>
            <a:ext cx="490577" cy="239800"/>
          </a:xfrm>
          <a:prstGeom prst="triangle">
            <a:avLst>
              <a:gd name="adj" fmla="val 48725"/>
            </a:avLst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B0BCF80-6D29-C244-92BC-9147332DBA17}"/>
              </a:ext>
            </a:extLst>
          </p:cNvPr>
          <p:cNvGrpSpPr/>
          <p:nvPr/>
        </p:nvGrpSpPr>
        <p:grpSpPr>
          <a:xfrm>
            <a:off x="7435249" y="1595844"/>
            <a:ext cx="4566699" cy="493049"/>
            <a:chOff x="7735347" y="1515763"/>
            <a:chExt cx="4566699" cy="493049"/>
          </a:xfrm>
        </p:grpSpPr>
        <p:sp>
          <p:nvSpPr>
            <p:cNvPr id="43" name="Pentagon 42">
              <a:extLst>
                <a:ext uri="{FF2B5EF4-FFF2-40B4-BE49-F238E27FC236}">
                  <a16:creationId xmlns:a16="http://schemas.microsoft.com/office/drawing/2014/main" xmlns="" id="{8FFB5054-DE4B-6248-87A2-3A34006DC963}"/>
                </a:ext>
              </a:extLst>
            </p:cNvPr>
            <p:cNvSpPr/>
            <p:nvPr/>
          </p:nvSpPr>
          <p:spPr>
            <a:xfrm>
              <a:off x="7747812" y="1515763"/>
              <a:ext cx="4554234" cy="484632"/>
            </a:xfrm>
            <a:prstGeom prst="homePlate">
              <a:avLst/>
            </a:prstGeom>
            <a:solidFill>
              <a:srgbClr val="F3B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>
                  <a:latin typeface="Avenir Next Condensed" panose="020B0506020202020204" pitchFamily="34" charset="0"/>
                </a:rPr>
                <a:t> INICIO FASE 2 - 2021</a:t>
              </a: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xmlns="" id="{1B19642B-1F35-0B4F-B4BE-A529191EC20D}"/>
                </a:ext>
              </a:extLst>
            </p:cNvPr>
            <p:cNvSpPr/>
            <p:nvPr/>
          </p:nvSpPr>
          <p:spPr>
            <a:xfrm rot="5400000">
              <a:off x="7609958" y="1643624"/>
              <a:ext cx="490577" cy="239800"/>
            </a:xfrm>
            <a:prstGeom prst="triangle">
              <a:avLst>
                <a:gd name="adj" fmla="val 48725"/>
              </a:avLst>
            </a:prstGeom>
            <a:solidFill>
              <a:srgbClr val="E7E7E7"/>
            </a:solidFill>
            <a:ln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45" name="Rectangle 28">
            <a:extLst>
              <a:ext uri="{FF2B5EF4-FFF2-40B4-BE49-F238E27FC236}">
                <a16:creationId xmlns:a16="http://schemas.microsoft.com/office/drawing/2014/main" xmlns="" id="{F22B4441-D311-4E78-A450-9E4C8FDF2A23}"/>
              </a:ext>
            </a:extLst>
          </p:cNvPr>
          <p:cNvSpPr/>
          <p:nvPr/>
        </p:nvSpPr>
        <p:spPr>
          <a:xfrm>
            <a:off x="5304875" y="3915949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2.950.431</a:t>
            </a:r>
            <a:endParaRPr lang="x-none" sz="2800" dirty="0">
              <a:solidFill>
                <a:srgbClr val="F62F63"/>
              </a:solidFill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xmlns="" id="{DDDBC9E4-9C81-4F76-B8B4-D741F35369E5}"/>
              </a:ext>
            </a:extLst>
          </p:cNvPr>
          <p:cNvSpPr/>
          <p:nvPr/>
        </p:nvSpPr>
        <p:spPr>
          <a:xfrm>
            <a:off x="459771" y="3915949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1.691.366</a:t>
            </a:r>
            <a:endParaRPr lang="x-none" sz="2800" dirty="0">
              <a:solidFill>
                <a:srgbClr val="F62F63"/>
              </a:solidFill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xmlns="" id="{098D45D1-554B-4F0A-81AE-389A6460A5AE}"/>
              </a:ext>
            </a:extLst>
          </p:cNvPr>
          <p:cNvSpPr/>
          <p:nvPr/>
        </p:nvSpPr>
        <p:spPr>
          <a:xfrm>
            <a:off x="7727427" y="3915949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4.910.000</a:t>
            </a:r>
            <a:endParaRPr lang="x-none" sz="2800" dirty="0">
              <a:solidFill>
                <a:srgbClr val="F62F63"/>
              </a:solidFill>
            </a:endParaRP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xmlns="" id="{283C0EFC-1ED4-447E-8CC2-B9112A235003}"/>
              </a:ext>
            </a:extLst>
          </p:cNvPr>
          <p:cNvSpPr/>
          <p:nvPr/>
        </p:nvSpPr>
        <p:spPr>
          <a:xfrm>
            <a:off x="2882323" y="3915949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7.192.701</a:t>
            </a:r>
            <a:endParaRPr lang="x-none" sz="2800" dirty="0">
              <a:solidFill>
                <a:srgbClr val="F62F63"/>
              </a:solidFill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xmlns="" id="{A351C1A4-183F-43F0-8621-11019170003B}"/>
              </a:ext>
            </a:extLst>
          </p:cNvPr>
          <p:cNvSpPr/>
          <p:nvPr/>
        </p:nvSpPr>
        <p:spPr>
          <a:xfrm>
            <a:off x="10149977" y="3915949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62F6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Next Condensed" panose="020B0506020202020204" pitchFamily="34" charset="0"/>
                <a:cs typeface="Futura Medium" panose="020B0602020204020303" pitchFamily="34" charset="-79"/>
              </a:rPr>
              <a:t>17.490.151</a:t>
            </a:r>
            <a:endParaRPr lang="x-none" sz="2800" dirty="0">
              <a:solidFill>
                <a:srgbClr val="F62F63"/>
              </a:solidFill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xmlns="" id="{96CA5DE4-4540-E340-81F6-DD1ABB247407}"/>
              </a:ext>
            </a:extLst>
          </p:cNvPr>
          <p:cNvSpPr/>
          <p:nvPr/>
        </p:nvSpPr>
        <p:spPr>
          <a:xfrm>
            <a:off x="196986" y="5528465"/>
            <a:ext cx="1798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" panose="020B0506020202020204" pitchFamily="34" charset="0"/>
              </a:rPr>
              <a:t>Datos sujetos a cambios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327161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;p3">
            <a:extLst>
              <a:ext uri="{FF2B5EF4-FFF2-40B4-BE49-F238E27FC236}">
                <a16:creationId xmlns:a16="http://schemas.microsoft.com/office/drawing/2014/main" xmlns="" id="{C599DB44-52FB-9F47-A9C2-191F785A56FF}"/>
              </a:ext>
            </a:extLst>
          </p:cNvPr>
          <p:cNvSpPr txBox="1"/>
          <p:nvPr/>
        </p:nvSpPr>
        <p:spPr>
          <a:xfrm>
            <a:off x="290128" y="118395"/>
            <a:ext cx="54647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CO" sz="3200" dirty="0">
                <a:latin typeface="Avenir Next Condensed" panose="020B0506020202020204"/>
                <a:sym typeface="Calibri"/>
              </a:rPr>
              <a:t>Enfoque diferencial</a:t>
            </a:r>
          </a:p>
        </p:txBody>
      </p:sp>
      <p:sp>
        <p:nvSpPr>
          <p:cNvPr id="4" name="テキスト プレースホルダー 14"/>
          <p:cNvSpPr txBox="1">
            <a:spLocks/>
          </p:cNvSpPr>
          <p:nvPr/>
        </p:nvSpPr>
        <p:spPr>
          <a:xfrm>
            <a:off x="259829" y="1704929"/>
            <a:ext cx="2438335" cy="415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2400" b="1" dirty="0">
                <a:latin typeface="Avenir Next Condensed" panose="020B0506020202020204"/>
              </a:rPr>
              <a:t>Ley 100 de 1993</a:t>
            </a:r>
            <a:endParaRPr kumimoji="1" lang="ja-JP" altLang="en-US" sz="2400" b="1" dirty="0">
              <a:latin typeface="Avenir Next Condensed" panose="020B0506020202020204"/>
            </a:endParaRPr>
          </a:p>
        </p:txBody>
      </p:sp>
      <p:sp>
        <p:nvSpPr>
          <p:cNvPr id="5" name="テキスト プレースホルダー 15"/>
          <p:cNvSpPr txBox="1">
            <a:spLocks/>
          </p:cNvSpPr>
          <p:nvPr/>
        </p:nvSpPr>
        <p:spPr>
          <a:xfrm>
            <a:off x="3317770" y="659043"/>
            <a:ext cx="4305200" cy="2333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600" dirty="0">
                <a:latin typeface="Avenir Next Condensed" panose="020B0506020202020204"/>
              </a:rPr>
              <a:t>Enfoque diferencial como principio del Sistema de Salud.</a:t>
            </a:r>
          </a:p>
          <a:p>
            <a:pPr algn="just"/>
            <a:r>
              <a:rPr lang="es-ES_tradnl" sz="1600" dirty="0">
                <a:latin typeface="Avenir Next Condensed" panose="020B0506020202020204"/>
              </a:rPr>
              <a:t> Reconoce a las poblaciones con características particulares debido a su edad, género, raza, etnia, condición de discapacidad y víctimas de la violencia.</a:t>
            </a:r>
          </a:p>
          <a:p>
            <a:pPr algn="just"/>
            <a:r>
              <a:rPr lang="es-ES_tradnl" sz="1600" dirty="0">
                <a:latin typeface="Avenir Next Condensed" panose="020B0506020202020204"/>
              </a:rPr>
              <a:t>Oferta especiales garantías.</a:t>
            </a:r>
            <a:endParaRPr lang="es-CO" sz="1600" dirty="0">
              <a:latin typeface="Avenir Next Condensed" panose="020B0506020202020204"/>
            </a:endParaRPr>
          </a:p>
        </p:txBody>
      </p:sp>
      <p:sp>
        <p:nvSpPr>
          <p:cNvPr id="6" name="テキスト プレースホルダー 16"/>
          <p:cNvSpPr txBox="1">
            <a:spLocks/>
          </p:cNvSpPr>
          <p:nvPr/>
        </p:nvSpPr>
        <p:spPr>
          <a:xfrm>
            <a:off x="250742" y="3400743"/>
            <a:ext cx="2438335" cy="96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2400" b="1" dirty="0">
                <a:latin typeface="Avenir Next Condensed" panose="020B0506020202020204"/>
              </a:rPr>
              <a:t>Ley Estatutaria 1751 de 2015</a:t>
            </a:r>
            <a:endParaRPr lang="ja-JP" altLang="en-US" sz="2400" b="1" dirty="0">
              <a:latin typeface="Avenir Next Condensed" panose="020B0506020202020204"/>
            </a:endParaRPr>
          </a:p>
        </p:txBody>
      </p:sp>
      <p:sp>
        <p:nvSpPr>
          <p:cNvPr id="7" name="テキスト プレースホルダー 17"/>
          <p:cNvSpPr txBox="1">
            <a:spLocks/>
          </p:cNvSpPr>
          <p:nvPr/>
        </p:nvSpPr>
        <p:spPr>
          <a:xfrm>
            <a:off x="3317770" y="3214538"/>
            <a:ext cx="4305200" cy="1380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600" dirty="0">
                <a:latin typeface="Avenir Next Condensed" panose="020B0506020202020204"/>
              </a:rPr>
              <a:t>Equidad como principio</a:t>
            </a:r>
          </a:p>
          <a:p>
            <a:pPr algn="just"/>
            <a:r>
              <a:rPr lang="es-ES_tradnl" sz="1600" dirty="0">
                <a:latin typeface="Avenir Next Condensed" panose="020B0506020202020204"/>
              </a:rPr>
              <a:t>El Estado debe adoptar políticas públicas dirigidas específicamente al mejoramiento de la salud de personas de escasos recursos, de los grupos vulnerables y de los sujetos de especial protección.</a:t>
            </a:r>
            <a:endParaRPr lang="es-CO" sz="1600" dirty="0">
              <a:latin typeface="Avenir Next Condensed" panose="020B0506020202020204"/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2335349" y="574535"/>
            <a:ext cx="1964842" cy="209935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Abrir llave 8"/>
          <p:cNvSpPr/>
          <p:nvPr/>
        </p:nvSpPr>
        <p:spPr>
          <a:xfrm>
            <a:off x="2060384" y="2959865"/>
            <a:ext cx="2257425" cy="174281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テキスト プレースホルダー 8"/>
          <p:cNvSpPr txBox="1">
            <a:spLocks/>
          </p:cNvSpPr>
          <p:nvPr/>
        </p:nvSpPr>
        <p:spPr>
          <a:xfrm>
            <a:off x="7830356" y="141297"/>
            <a:ext cx="4097745" cy="866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000" dirty="0">
                <a:solidFill>
                  <a:srgbClr val="FF0066"/>
                </a:solidFill>
                <a:latin typeface="Avenir Next Condensed" panose="020B0506020202020204"/>
              </a:rPr>
              <a:t>Inclusión de toda la población en el Plan Nacional de Vacunación contra el Covid-19 con equidad.  </a:t>
            </a:r>
            <a:endParaRPr lang="es-CO" sz="1600" dirty="0">
              <a:solidFill>
                <a:srgbClr val="FF0066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15862" r="2072" b="59159"/>
          <a:stretch/>
        </p:blipFill>
        <p:spPr>
          <a:xfrm>
            <a:off x="895636" y="5143561"/>
            <a:ext cx="10923061" cy="1567206"/>
          </a:xfrm>
          <a:prstGeom prst="rect">
            <a:avLst/>
          </a:prstGeom>
        </p:spPr>
      </p:pic>
      <p:pic>
        <p:nvPicPr>
          <p:cNvPr id="1026" name="Picture 2" descr="Juegos de Geografía | Juego de Mapa político de Colombia | Cerebr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98" y="970225"/>
            <a:ext cx="4135789" cy="41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1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0;p3">
            <a:extLst>
              <a:ext uri="{FF2B5EF4-FFF2-40B4-BE49-F238E27FC236}">
                <a16:creationId xmlns:a16="http://schemas.microsoft.com/office/drawing/2014/main" xmlns="" id="{E0FCCFF4-C9EA-734B-8A5E-9145918A4F6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9;p3">
            <a:extLst>
              <a:ext uri="{FF2B5EF4-FFF2-40B4-BE49-F238E27FC236}">
                <a16:creationId xmlns:a16="http://schemas.microsoft.com/office/drawing/2014/main" xmlns="" id="{C599DB44-52FB-9F47-A9C2-191F785A56FF}"/>
              </a:ext>
            </a:extLst>
          </p:cNvPr>
          <p:cNvSpPr txBox="1"/>
          <p:nvPr/>
        </p:nvSpPr>
        <p:spPr>
          <a:xfrm>
            <a:off x="290128" y="118395"/>
            <a:ext cx="54647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>
              <a:lnSpc>
                <a:spcPct val="125000"/>
              </a:lnSpc>
              <a:buClr>
                <a:srgbClr val="000000"/>
              </a:buClr>
              <a:buSzPts val="2400"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CO" sz="3200" dirty="0">
                <a:latin typeface="Avenir Next Condensed" panose="020B0506020202020204"/>
                <a:sym typeface="Calibri"/>
              </a:rPr>
              <a:t>Población migrante</a:t>
            </a:r>
          </a:p>
        </p:txBody>
      </p:sp>
      <p:sp>
        <p:nvSpPr>
          <p:cNvPr id="4" name="テキスト プレースホルダー 3"/>
          <p:cNvSpPr txBox="1">
            <a:spLocks/>
          </p:cNvSpPr>
          <p:nvPr/>
        </p:nvSpPr>
        <p:spPr>
          <a:xfrm>
            <a:off x="5445760" y="1524001"/>
            <a:ext cx="5850815" cy="35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_tradnl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000" dirty="0"/>
              <a:t>Actualmente, los migrantes en </a:t>
            </a:r>
            <a:r>
              <a:rPr lang="es-ES_tradnl" sz="2000" b="1" dirty="0"/>
              <a:t>condición regular están incluidos en el Plan Nacional de Vacunación contra COVID-19 bajo las mismas consideraciones que la población nacional</a:t>
            </a:r>
            <a:r>
              <a:rPr lang="es-ES_tradnl" sz="2000" dirty="0"/>
              <a:t>, es decir, considerando el enfoque de priorización establecido en este documento.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000" dirty="0"/>
              <a:t>Sin embargo, debido al desafío operativo para la identificación, ubicación y trazabilidad de los </a:t>
            </a:r>
            <a:r>
              <a:rPr lang="es-ES_tradnl" sz="2000" b="1" dirty="0"/>
              <a:t>migrantes en condición irregular</a:t>
            </a:r>
            <a:r>
              <a:rPr lang="es-ES_tradnl" sz="2000" dirty="0"/>
              <a:t>, debido a la ausencia de listas nominales, estos no se han incluido todavía en el Plan. </a:t>
            </a:r>
            <a:endParaRPr lang="es-CO" sz="2000" dirty="0"/>
          </a:p>
        </p:txBody>
      </p:sp>
      <p:pic>
        <p:nvPicPr>
          <p:cNvPr id="1028" name="Picture 4" descr="Qué es Migración? » Su Definición y Significado [2021]">
            <a:extLst>
              <a:ext uri="{FF2B5EF4-FFF2-40B4-BE49-F238E27FC236}">
                <a16:creationId xmlns:a16="http://schemas.microsoft.com/office/drawing/2014/main" xmlns="" id="{E5784867-2080-449B-BAD3-F8D9A5D2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" y="1351280"/>
            <a:ext cx="4249420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8F6225-2173-48C3-8032-31F019A0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06" y="775051"/>
            <a:ext cx="2543175" cy="2752725"/>
          </a:xfrm>
          <a:prstGeom prst="rect">
            <a:avLst/>
          </a:prstGeom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323FE72-7462-4852-8F2A-ADBFACF714F0}"/>
              </a:ext>
            </a:extLst>
          </p:cNvPr>
          <p:cNvSpPr/>
          <p:nvPr/>
        </p:nvSpPr>
        <p:spPr>
          <a:xfrm>
            <a:off x="3939741" y="3096909"/>
            <a:ext cx="6199833" cy="861734"/>
          </a:xfrm>
          <a:prstGeom prst="roundRect">
            <a:avLst/>
          </a:prstGeom>
          <a:solidFill>
            <a:srgbClr val="F62F63"/>
          </a:solidFill>
          <a:ln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 el COVID-19</a:t>
            </a:r>
            <a:endParaRPr lang="es-CO" sz="48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73CDF5-B6CD-42BD-9E93-0565B256CBC3}"/>
              </a:ext>
            </a:extLst>
          </p:cNvPr>
          <p:cNvSpPr txBox="1"/>
          <p:nvPr/>
        </p:nvSpPr>
        <p:spPr>
          <a:xfrm>
            <a:off x="2828082" y="2265912"/>
            <a:ext cx="842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Lineamientos Nacionales</a:t>
            </a:r>
            <a:endParaRPr lang="es-CO" sz="4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-1492" y="774208"/>
            <a:ext cx="2328198" cy="156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Sistema de información Nominal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único en latino América: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componente de insumos y pedidos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(actualmente reingeniería)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64251" y="774208"/>
            <a:ext cx="2208354" cy="156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685800">
              <a:buClrTx/>
              <a:defRPr/>
            </a:pPr>
            <a:r>
              <a:rPr lang="es-MX" sz="1600" b="1" u="sng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Sistema de información nominal</a:t>
            </a:r>
            <a:r>
              <a:rPr lang="es-MX" sz="1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implementado </a:t>
            </a:r>
            <a:r>
              <a:rPr lang="es-MX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en el </a:t>
            </a:r>
            <a:r>
              <a:rPr lang="es-MX" sz="1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99%</a:t>
            </a:r>
            <a:r>
              <a:rPr lang="es-MX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2.896 instituciones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 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6.500 usuarios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activos.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06582" y="763163"/>
            <a:ext cx="2566948" cy="156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Cumplimiento</a:t>
            </a:r>
            <a:r>
              <a:rPr kumimoji="0" lang="es-MX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del Plan mundial de la 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rradicación de la Poliomielitis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retiro gradual VOP por VIP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el 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esquema primario</a:t>
            </a:r>
            <a:endParaRPr kumimoji="0" lang="es-CO" sz="1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07507" y="748275"/>
            <a:ext cx="2424805" cy="156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Campañas comunicacionales</a:t>
            </a:r>
            <a:r>
              <a:rPr kumimoji="0" lang="es-MX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MX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 </a:t>
            </a:r>
            <a:r>
              <a:rPr kumimoji="0" lang="es-MX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alto posicionamiento</a:t>
            </a:r>
            <a:r>
              <a:rPr kumimoji="0" lang="es-MX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en la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población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1200" dirty="0">
                <a:solidFill>
                  <a:srgbClr val="FF3399"/>
                </a:solidFill>
                <a:latin typeface="Arial Narrow" panose="020B0606020202030204" pitchFamily="34" charset="0"/>
                <a:ea typeface="+mn-ea"/>
                <a:cs typeface="+mn-cs"/>
              </a:rPr>
              <a:t>“´Busca ya las vacunas, es gratis hazlo de una”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666289" y="763163"/>
            <a:ext cx="2424805" cy="156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Procedimiento estandarizado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s-CO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en </a:t>
            </a:r>
            <a:r>
              <a:rPr lang="es-CO" sz="1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conjunto</a:t>
            </a:r>
            <a:r>
              <a:rPr lang="es-CO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con </a:t>
            </a:r>
            <a:r>
              <a:rPr lang="es-CO" sz="1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INVIMA</a:t>
            </a:r>
            <a:r>
              <a:rPr lang="es-CO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para el s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eguimiento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 </a:t>
            </a:r>
            <a:r>
              <a:rPr kumimoji="0" lang="es-CO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las pérdidas de cadena de frio.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6340" y="4755871"/>
            <a:ext cx="2328198" cy="1786955"/>
          </a:xfrm>
          <a:prstGeom prst="rect">
            <a:avLst/>
          </a:prstGeom>
          <a:solidFill>
            <a:srgbClr val="EE2E6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Uno</a:t>
            </a:r>
            <a:r>
              <a:rPr kumimoji="0" lang="es-ES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los </a:t>
            </a:r>
            <a:r>
              <a:rPr kumimoji="0" lang="es-ES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esquemas de vacunación más completos </a:t>
            </a:r>
            <a:r>
              <a:rPr kumimoji="0" lang="es-ES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la región.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O" sz="1600" b="1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“21 vacunas contra 26 enfermedades”</a:t>
            </a:r>
            <a:endParaRPr kumimoji="0" lang="es-ES" altLang="es-CO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394145" y="4751765"/>
            <a:ext cx="2208354" cy="1820993"/>
          </a:xfrm>
          <a:prstGeom prst="rect">
            <a:avLst/>
          </a:prstGeom>
          <a:solidFill>
            <a:srgbClr val="F1592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Centro de acopio nacional </a:t>
            </a:r>
            <a:r>
              <a:rPr kumimoji="0" lang="es-ES" altLang="es-CO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es-ES" altLang="es-C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con </a:t>
            </a:r>
            <a:r>
              <a:rPr kumimoji="0" lang="es-ES" altLang="es-CO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tecnología de punta con certificación </a:t>
            </a:r>
            <a:r>
              <a:rPr kumimoji="0" lang="es-ES" altLang="es-C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(monitoreo de temperatura permanente)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23207" y="4746209"/>
            <a:ext cx="2566948" cy="1817031"/>
          </a:xfrm>
          <a:prstGeom prst="rect">
            <a:avLst/>
          </a:prstGeom>
          <a:solidFill>
            <a:srgbClr val="25AA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País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certificado y ratificado</a:t>
            </a:r>
            <a:r>
              <a:rPr kumimoji="0" lang="es-CO" altLang="es-CO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en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la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eliminación del SR y</a:t>
            </a:r>
            <a:r>
              <a:rPr kumimoji="0" lang="es-CO" altLang="es-CO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SRC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.</a:t>
            </a:r>
          </a:p>
          <a:p>
            <a:pPr algn="ctr" defTabSz="685800">
              <a:buClrTx/>
              <a:defRPr/>
            </a:pPr>
            <a:r>
              <a:rPr lang="es-CO" altLang="es-CO" sz="16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“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Colombia fue el país ganador de la distinción M&amp;RI </a:t>
            </a:r>
            <a:r>
              <a:rPr lang="es-CO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Champion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Award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11 de sept 2019</a:t>
            </a:r>
            <a:r>
              <a:rPr lang="es-CO" sz="16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”</a:t>
            </a:r>
            <a:endParaRPr lang="es-CO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241484" y="4758902"/>
            <a:ext cx="2424805" cy="1813856"/>
          </a:xfrm>
          <a:prstGeom prst="rect">
            <a:avLst/>
          </a:prstGeom>
          <a:solidFill>
            <a:srgbClr val="05683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97% de refrigeradores precalificados por la OMS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s-CO" altLang="es-CO" sz="16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primer país de las Américas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lograr </a:t>
            </a:r>
            <a:r>
              <a:rPr kumimoji="0" lang="es-CO" altLang="es-CO" sz="16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cumplimiento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esta recomendación internacional.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717618" y="4756335"/>
            <a:ext cx="2424805" cy="1813856"/>
          </a:xfrm>
          <a:prstGeom prst="rect">
            <a:avLst/>
          </a:prstGeom>
          <a:solidFill>
            <a:srgbClr val="2BB67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Disponibilidad presupuestal</a:t>
            </a:r>
            <a:r>
              <a:rPr kumimoji="0" lang="es-ES" alt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Colombia adquiere vacunas e insumos a través del Fondo</a:t>
            </a:r>
            <a:r>
              <a:rPr kumimoji="0" lang="es-ES" altLang="es-CO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rotatorio de la OPS.</a:t>
            </a:r>
            <a:endParaRPr kumimoji="0" lang="es-ES" altLang="es-CO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0" y="87682"/>
            <a:ext cx="12200974" cy="61051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Colombia cuenta con uno de los programa de inmunización más fuertes y modernos en la región de las Américas</a:t>
            </a:r>
          </a:p>
        </p:txBody>
      </p:sp>
      <p:pic>
        <p:nvPicPr>
          <p:cNvPr id="27" name="6 Imagen" descr="F:\fotos zona franca\IMG_0964.JPG">
            <a:extLst>
              <a:ext uri="{FF2B5EF4-FFF2-40B4-BE49-F238E27FC236}">
                <a16:creationId xmlns:a16="http://schemas.microsoft.com/office/drawing/2014/main" xmlns="" id="{58815E3A-0A8D-47E6-8A4F-3A7ADA0434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72" y="2837760"/>
            <a:ext cx="2721476" cy="17525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l="29492" t="31838" r="29486" b="27889"/>
          <a:stretch/>
        </p:blipFill>
        <p:spPr>
          <a:xfrm>
            <a:off x="4366259" y="2837760"/>
            <a:ext cx="3304309" cy="1824768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767212" y="2873880"/>
            <a:ext cx="2782175" cy="1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3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9924</TotalTime>
  <Words>2846</Words>
  <Application>Microsoft Office PowerPoint</Application>
  <PresentationFormat>Panorámica</PresentationFormat>
  <Paragraphs>472</Paragraphs>
  <Slides>29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游ゴシック</vt:lpstr>
      <vt:lpstr>Aharoni</vt:lpstr>
      <vt:lpstr>Arial</vt:lpstr>
      <vt:lpstr>Arial Narrow</vt:lpstr>
      <vt:lpstr>Avenir Next Condensed</vt:lpstr>
      <vt:lpstr>Calibri</vt:lpstr>
      <vt:lpstr>Calibri Light</vt:lpstr>
      <vt:lpstr>Futura Medium</vt:lpstr>
      <vt:lpstr>Helvetica Neue</vt:lpstr>
      <vt:lpstr>Work Sans</vt:lpstr>
      <vt:lpstr>Work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Mesa de Coordinación Territorial Permanente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MAYLEN LISETH ROJAS BOTERO</dc:creator>
  <cp:lastModifiedBy>Andres Felipe Ruano Castillo</cp:lastModifiedBy>
  <cp:revision>498</cp:revision>
  <dcterms:created xsi:type="dcterms:W3CDTF">2020-12-15T01:35:11Z</dcterms:created>
  <dcterms:modified xsi:type="dcterms:W3CDTF">2021-02-09T20:51:56Z</dcterms:modified>
</cp:coreProperties>
</file>